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8" r:id="rId3"/>
    <p:sldId id="278" r:id="rId4"/>
    <p:sldId id="259" r:id="rId5"/>
    <p:sldId id="260" r:id="rId6"/>
    <p:sldId id="261" r:id="rId7"/>
    <p:sldId id="279" r:id="rId8"/>
    <p:sldId id="263" r:id="rId9"/>
    <p:sldId id="264" r:id="rId10"/>
    <p:sldId id="265" r:id="rId11"/>
    <p:sldId id="283" r:id="rId12"/>
    <p:sldId id="267" r:id="rId13"/>
    <p:sldId id="268" r:id="rId14"/>
    <p:sldId id="269" r:id="rId15"/>
    <p:sldId id="270" r:id="rId16"/>
    <p:sldId id="280" r:id="rId17"/>
    <p:sldId id="272" r:id="rId18"/>
    <p:sldId id="273" r:id="rId19"/>
    <p:sldId id="274" r:id="rId20"/>
    <p:sldId id="281" r:id="rId21"/>
    <p:sldId id="276" r:id="rId22"/>
  </p:sldIdLst>
  <p:sldSz cx="12192000" cy="6858000"/>
  <p:notesSz cx="6858000" cy="9144000"/>
  <p:embeddedFontLst>
    <p:embeddedFont>
      <p:font typeface="Gill Sans" panose="020B0604020202020204" charset="0"/>
      <p:regular r:id="rId24"/>
      <p:bold r:id="rId25"/>
    </p:embeddedFont>
    <p:embeddedFont>
      <p:font typeface="Gill Sans MT" panose="020B0502020104020203" pitchFamily="34" charset="0"/>
      <p:regular r:id="rId26"/>
      <p:bold r:id="rId27"/>
      <p:italic r:id="rId28"/>
      <p:boldItalic r:id="rId29"/>
    </p:embeddedFont>
    <p:embeddedFont>
      <p:font typeface="Montserrat" panose="00000500000000000000" pitchFamily="2" charset="0"/>
      <p:regular r:id="rId30"/>
      <p:bold r:id="rId31"/>
      <p:italic r:id="rId32"/>
      <p:boldItalic r:id="rId33"/>
    </p:embeddedFont>
    <p:embeddedFont>
      <p:font typeface="Nunito SemiBold" pitchFamily="2"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7" roundtripDataSignature="AMtx7micWiks2ImO3xfna3izVhDJWJ6GH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3E85E2-69A5-01F9-5A77-9AA968F65A5B}" name="Marianne Nzioki" initials="MN" userId="S::mnzioki@comesabusinesscouncil.org::a3c625be-277c-4401-9f0f-8a8f2ef9c36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111"/>
    <a:srgbClr val="A2BAFF"/>
    <a:srgbClr val="FF99FF"/>
    <a:srgbClr val="44546A"/>
    <a:srgbClr val="0000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EEB5B82-5821-4186-A4AF-B29605C5B2C4}">
  <a:tblStyle styleId="{5EEB5B82-5821-4186-A4AF-B29605C5B2C4}"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373C8EA-10DE-47BB-A9AF-2F486BC2B673}"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21" autoAdjust="0"/>
    <p:restoredTop sz="63232" autoAdjust="0"/>
  </p:normalViewPr>
  <p:slideViewPr>
    <p:cSldViewPr snapToGrid="0">
      <p:cViewPr varScale="1">
        <p:scale>
          <a:sx n="93" d="100"/>
          <a:sy n="93" d="100"/>
        </p:scale>
        <p:origin x="2938"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Jedidah Welcome</a:t>
            </a:r>
            <a:endParaRPr/>
          </a:p>
        </p:txBody>
      </p:sp>
      <p:sp>
        <p:nvSpPr>
          <p:cNvPr id="114" name="Google Shape;1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 WDC -] </a:t>
            </a:r>
            <a:endParaRPr dirty="0"/>
          </a:p>
          <a:p>
            <a:pPr marL="0" lvl="0" indent="0" algn="l" rtl="0">
              <a:lnSpc>
                <a:spcPct val="100000"/>
              </a:lnSpc>
              <a:spcBef>
                <a:spcPts val="0"/>
              </a:spcBef>
              <a:spcAft>
                <a:spcPts val="0"/>
              </a:spcAft>
              <a:buClr>
                <a:schemeClr val="dk1"/>
              </a:buClr>
              <a:buSzPts val="1200"/>
              <a:buFont typeface="Calibri"/>
              <a:buNone/>
            </a:pPr>
            <a:r>
              <a:rPr lang="en-GB" dirty="0"/>
              <a:t>Local MW and ZM DFSPs only settle in local currency – no exposure to foreign currency and complexity of cross border settlement</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So FXPs never have to commit to large windows at a fixed rate, and are guaranteed that source currency funds are available to cover purchase of destination currency</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r>
              <a:rPr lang="en-GB" dirty="0"/>
              <a:t>DFSPs and FXPs only need a single prefunding in each currency and the eNIIPS and Regional scheme ensure that the liquidity </a:t>
            </a:r>
            <a:r>
              <a:rPr lang="en-GB" dirty="0" err="1"/>
              <a:t>effeciency</a:t>
            </a: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Clr>
                <a:schemeClr val="dk1"/>
              </a:buClr>
              <a:buSzPts val="1200"/>
              <a:buFont typeface="Calibri"/>
              <a:buNone/>
            </a:pPr>
            <a:endParaRPr dirty="0"/>
          </a:p>
          <a:p>
            <a:pPr marL="457200" lvl="0" indent="0" algn="l" rtl="0">
              <a:spcBef>
                <a:spcPts val="0"/>
              </a:spcBef>
              <a:spcAft>
                <a:spcPts val="0"/>
              </a:spcAft>
              <a:buClr>
                <a:schemeClr val="dk1"/>
              </a:buClr>
              <a:buSzPts val="1100"/>
              <a:buFont typeface="Arial"/>
              <a:buNone/>
            </a:pPr>
            <a:endParaRPr sz="1800" b="1" dirty="0">
              <a:latin typeface="Arial"/>
              <a:ea typeface="Arial"/>
              <a:cs typeface="Arial"/>
              <a:sym typeface="Arial"/>
            </a:endParaRPr>
          </a:p>
          <a:p>
            <a:pPr marL="457200" lvl="0" indent="-342900" algn="l" rtl="0">
              <a:spcBef>
                <a:spcPts val="0"/>
              </a:spcBef>
              <a:spcAft>
                <a:spcPts val="0"/>
              </a:spcAft>
              <a:buClr>
                <a:schemeClr val="dk1"/>
              </a:buClr>
              <a:buSzPts val="1800"/>
              <a:buAutoNum type="arabicPeriod"/>
            </a:pPr>
            <a:r>
              <a:rPr lang="en-GB" sz="1800" b="1" dirty="0">
                <a:latin typeface="Arial"/>
                <a:ea typeface="Arial"/>
                <a:cs typeface="Arial"/>
                <a:sym typeface="Arial"/>
              </a:rPr>
              <a:t>Inclusive and Instant Payment Solution (IIPS)</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Where pre-funded liquidity and liquidity management guarantees settlement</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Orchestration of ISO20022 for IIPS delivered with 3 phase</a:t>
            </a:r>
            <a:endParaRPr sz="1800" b="1" dirty="0">
              <a:latin typeface="Arial"/>
              <a:ea typeface="Arial"/>
              <a:cs typeface="Arial"/>
              <a:sym typeface="Arial"/>
            </a:endParaRPr>
          </a:p>
          <a:p>
            <a:pPr marL="1371600" lvl="2" indent="-342900" algn="l" rtl="0">
              <a:spcBef>
                <a:spcPts val="0"/>
              </a:spcBef>
              <a:spcAft>
                <a:spcPts val="0"/>
              </a:spcAft>
              <a:buClr>
                <a:schemeClr val="dk1"/>
              </a:buClr>
              <a:buSzPts val="1800"/>
              <a:buAutoNum type="romanLcPeriod"/>
            </a:pPr>
            <a:r>
              <a:rPr lang="en-GB" sz="1800" b="1" dirty="0">
                <a:latin typeface="Arial"/>
                <a:ea typeface="Arial"/>
                <a:cs typeface="Arial"/>
                <a:sym typeface="Arial"/>
              </a:rPr>
              <a:t>Discovery allows for scaling of the user base</a:t>
            </a:r>
            <a:endParaRPr sz="1800" b="1" dirty="0">
              <a:latin typeface="Arial"/>
              <a:ea typeface="Arial"/>
              <a:cs typeface="Arial"/>
              <a:sym typeface="Arial"/>
            </a:endParaRPr>
          </a:p>
          <a:p>
            <a:pPr marL="1371600" lvl="2" indent="-342900" algn="l" rtl="0">
              <a:spcBef>
                <a:spcPts val="0"/>
              </a:spcBef>
              <a:spcAft>
                <a:spcPts val="0"/>
              </a:spcAft>
              <a:buClr>
                <a:schemeClr val="dk1"/>
              </a:buClr>
              <a:buSzPts val="1800"/>
              <a:buAutoNum type="romanLcPeriod"/>
            </a:pPr>
            <a:r>
              <a:rPr lang="en-GB" sz="1800" b="1" dirty="0">
                <a:latin typeface="Arial"/>
                <a:ea typeface="Arial"/>
                <a:cs typeface="Arial"/>
                <a:sym typeface="Arial"/>
              </a:rPr>
              <a:t>Upfront Agreement of Terms ensures near to zero failed transactions and disputes</a:t>
            </a:r>
            <a:endParaRPr sz="1800" b="1" dirty="0">
              <a:latin typeface="Arial"/>
              <a:ea typeface="Arial"/>
              <a:cs typeface="Arial"/>
              <a:sym typeface="Arial"/>
            </a:endParaRPr>
          </a:p>
          <a:p>
            <a:pPr marL="1371600" lvl="2" indent="-342900" algn="l" rtl="0">
              <a:spcBef>
                <a:spcPts val="0"/>
              </a:spcBef>
              <a:spcAft>
                <a:spcPts val="0"/>
              </a:spcAft>
              <a:buClr>
                <a:schemeClr val="dk1"/>
              </a:buClr>
              <a:buSzPts val="1800"/>
              <a:buAutoNum type="romanLcPeriod"/>
            </a:pPr>
            <a:r>
              <a:rPr lang="en-GB" sz="1800" b="1" dirty="0">
                <a:latin typeface="Arial"/>
                <a:ea typeface="Arial"/>
                <a:cs typeface="Arial"/>
                <a:sym typeface="Arial"/>
              </a:rPr>
              <a:t>Transfer </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Orchestration ensures that real-time decisions are binding and covered by pre-funded liquidity </a:t>
            </a:r>
            <a:endParaRPr sz="1800" b="1" dirty="0">
              <a:latin typeface="Arial"/>
              <a:ea typeface="Arial"/>
              <a:cs typeface="Arial"/>
              <a:sym typeface="Arial"/>
            </a:endParaRPr>
          </a:p>
          <a:p>
            <a:pPr marL="457200" lvl="0" indent="0" algn="l" rtl="0">
              <a:spcBef>
                <a:spcPts val="0"/>
              </a:spcBef>
              <a:spcAft>
                <a:spcPts val="0"/>
              </a:spcAft>
              <a:buClr>
                <a:schemeClr val="dk1"/>
              </a:buClr>
              <a:buSzPts val="1100"/>
              <a:buFont typeface="Arial"/>
              <a:buNone/>
            </a:pPr>
            <a:endParaRPr sz="1800" b="1" dirty="0">
              <a:latin typeface="Arial"/>
              <a:ea typeface="Arial"/>
              <a:cs typeface="Arial"/>
              <a:sym typeface="Arial"/>
            </a:endParaRPr>
          </a:p>
          <a:p>
            <a:pPr marL="457200" lvl="0" indent="-342900" algn="l" rtl="0">
              <a:spcBef>
                <a:spcPts val="0"/>
              </a:spcBef>
              <a:spcAft>
                <a:spcPts val="0"/>
              </a:spcAft>
              <a:buClr>
                <a:schemeClr val="dk1"/>
              </a:buClr>
              <a:buSzPts val="1800"/>
              <a:buAutoNum type="arabicPeriod"/>
            </a:pPr>
            <a:r>
              <a:rPr lang="en-GB" sz="1800" b="1" dirty="0">
                <a:latin typeface="Arial"/>
                <a:ea typeface="Arial"/>
                <a:cs typeface="Arial"/>
                <a:sym typeface="Arial"/>
              </a:rPr>
              <a:t>Foreign Exchange Providers (FXPs) </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Connect to the regional hub giving [ with authorisation ] scaled access to any jurisdictions already connected or connected in the future</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Can quote rate for each transaction they process, so can adapt to market movements</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Settlement in local jurisdictions in local currency, FXP trade independently for destination currencies  </a:t>
            </a:r>
            <a:endParaRPr sz="1800" b="1" dirty="0">
              <a:latin typeface="Arial"/>
              <a:ea typeface="Arial"/>
              <a:cs typeface="Arial"/>
              <a:sym typeface="Arial"/>
            </a:endParaRPr>
          </a:p>
          <a:p>
            <a:pPr marL="914400" lvl="1" indent="-342900" algn="l" rtl="0">
              <a:spcBef>
                <a:spcPts val="0"/>
              </a:spcBef>
              <a:spcAft>
                <a:spcPts val="0"/>
              </a:spcAft>
              <a:buClr>
                <a:schemeClr val="dk1"/>
              </a:buClr>
              <a:buSzPts val="1800"/>
              <a:buAutoNum type="alphaLcPeriod"/>
            </a:pPr>
            <a:r>
              <a:rPr lang="en-GB" sz="1800" b="1" dirty="0">
                <a:latin typeface="Arial"/>
                <a:ea typeface="Arial"/>
                <a:cs typeface="Arial"/>
                <a:sym typeface="Arial"/>
              </a:rPr>
              <a:t>Graceful limiting of exposure - either through liquidity caps or agreement phase</a:t>
            </a:r>
            <a:endParaRPr sz="1800" b="1" dirty="0">
              <a:latin typeface="Arial"/>
              <a:ea typeface="Arial"/>
              <a:cs typeface="Arial"/>
              <a:sym typeface="Arial"/>
            </a:endParaRPr>
          </a:p>
          <a:p>
            <a:pPr marL="0" lvl="0" indent="0" algn="l" rtl="0">
              <a:lnSpc>
                <a:spcPct val="100000"/>
              </a:lnSpc>
              <a:spcBef>
                <a:spcPts val="0"/>
              </a:spcBef>
              <a:spcAft>
                <a:spcPts val="0"/>
              </a:spcAft>
              <a:buClr>
                <a:schemeClr val="dk1"/>
              </a:buClr>
              <a:buSzPts val="1200"/>
              <a:buFont typeface="Calibri"/>
              <a:buNone/>
            </a:pPr>
            <a:endParaRPr dirty="0"/>
          </a:p>
        </p:txBody>
      </p:sp>
      <p:sp>
        <p:nvSpPr>
          <p:cNvPr id="334" name="Google Shape;33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4af0c6fd5c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34af0c6fd5c_0_10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hlink"/>
              </a:buClr>
              <a:buSzPts val="1100"/>
              <a:buFont typeface="Arial"/>
              <a:buNone/>
            </a:pPr>
            <a:r>
              <a:rPr lang="en-GB" dirty="0"/>
              <a:t>WDC</a:t>
            </a:r>
            <a:endParaRPr dirty="0"/>
          </a:p>
          <a:p>
            <a:pPr marL="0" lvl="0" indent="0" algn="l" rtl="0">
              <a:lnSpc>
                <a:spcPct val="100000"/>
              </a:lnSpc>
              <a:spcBef>
                <a:spcPts val="0"/>
              </a:spcBef>
              <a:spcAft>
                <a:spcPts val="0"/>
              </a:spcAft>
              <a:buClr>
                <a:schemeClr val="hlink"/>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a:t>[JP ] </a:t>
            </a:r>
            <a:endParaRPr/>
          </a:p>
        </p:txBody>
      </p:sp>
      <p:sp>
        <p:nvSpPr>
          <p:cNvPr id="408" name="Google Shape;40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a:t>JP</a:t>
            </a:r>
            <a:endParaRPr/>
          </a:p>
        </p:txBody>
      </p:sp>
      <p:sp>
        <p:nvSpPr>
          <p:cNvPr id="420" name="Google Shape;42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dirty="0"/>
              <a:t>JP </a:t>
            </a:r>
            <a:endParaRPr dirty="0"/>
          </a:p>
          <a:p>
            <a:pPr marL="0" marR="0" lvl="0" indent="0" algn="l" rtl="0">
              <a:lnSpc>
                <a:spcPct val="100000"/>
              </a:lnSpc>
              <a:spcBef>
                <a:spcPts val="0"/>
              </a:spcBef>
              <a:spcAft>
                <a:spcPts val="0"/>
              </a:spcAft>
              <a:buClr>
                <a:schemeClr val="dk1"/>
              </a:buClr>
              <a:buSzPts val="1200"/>
              <a:buFont typeface="Calibri"/>
              <a:buNone/>
            </a:pPr>
            <a:r>
              <a:rPr lang="en-GB" dirty="0"/>
              <a:t>Regulatory Support / </a:t>
            </a:r>
            <a:r>
              <a:rPr lang="en-GB" dirty="0" err="1"/>
              <a:t>Crytpo</a:t>
            </a:r>
            <a:r>
              <a:rPr lang="en-GB" dirty="0"/>
              <a:t> graphic lock helps reduce DFSP costs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GB" dirty="0"/>
              <a:t>…</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GB" dirty="0"/>
              <a:t>Goal to reduce all three </a:t>
            </a:r>
            <a:endParaRPr dirty="0"/>
          </a:p>
          <a:p>
            <a:pPr marL="0" lvl="0" indent="0" algn="l" rtl="0">
              <a:lnSpc>
                <a:spcPct val="100000"/>
              </a:lnSpc>
              <a:spcBef>
                <a:spcPts val="0"/>
              </a:spcBef>
              <a:spcAft>
                <a:spcPts val="0"/>
              </a:spcAft>
              <a:buSzPts val="1400"/>
              <a:buNone/>
            </a:pPr>
            <a:endParaRPr dirty="0"/>
          </a:p>
        </p:txBody>
      </p:sp>
      <p:sp>
        <p:nvSpPr>
          <p:cNvPr id="427" name="Google Shape;427;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b="1" dirty="0"/>
              <a:t>[ WDC get right with feedback from Steve ]</a:t>
            </a:r>
            <a:endParaRPr b="1" dirty="0"/>
          </a:p>
          <a:p>
            <a:pPr marL="0" lvl="0" indent="0" algn="l" rtl="0">
              <a:lnSpc>
                <a:spcPct val="115000"/>
              </a:lnSpc>
              <a:spcBef>
                <a:spcPts val="1200"/>
              </a:spcBef>
              <a:spcAft>
                <a:spcPts val="0"/>
              </a:spcAft>
              <a:buClr>
                <a:schemeClr val="dk1"/>
              </a:buClr>
              <a:buSzPts val="1100"/>
              <a:buFont typeface="Arial"/>
              <a:buNone/>
            </a:pPr>
            <a:endParaRPr b="1" dirty="0"/>
          </a:p>
          <a:p>
            <a:pPr marL="0" lvl="0" indent="0" algn="l" rtl="0">
              <a:lnSpc>
                <a:spcPct val="115000"/>
              </a:lnSpc>
              <a:spcBef>
                <a:spcPts val="1200"/>
              </a:spcBef>
              <a:spcAft>
                <a:spcPts val="0"/>
              </a:spcAft>
              <a:buClr>
                <a:schemeClr val="dk1"/>
              </a:buClr>
              <a:buSzPts val="1100"/>
              <a:buFont typeface="Arial"/>
              <a:buNone/>
            </a:pPr>
            <a:r>
              <a:rPr lang="en-GB" b="1" dirty="0">
                <a:solidFill>
                  <a:schemeClr val="dk1"/>
                </a:solidFill>
              </a:rPr>
              <a:t>Cross-Border Payment Flow Using COMESA DRPP</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Imagine Horace in Malawi wants to send money in Malawian Kwacha (MWK) to Peter in Zambia, who banks in Zambian Kwacha (ZMW). Since both countries are part of the COMESA Digital Retail Payment Platform (DRPP), the process is seamless and instant.</a:t>
            </a:r>
            <a:endParaRPr dirty="0">
              <a:solidFill>
                <a:schemeClr val="dk1"/>
              </a:solidFill>
            </a:endParaRPr>
          </a:p>
          <a:p>
            <a:pPr marL="457200" lvl="0" indent="-298450" algn="l" rtl="0">
              <a:lnSpc>
                <a:spcPct val="115000"/>
              </a:lnSpc>
              <a:spcBef>
                <a:spcPts val="1200"/>
              </a:spcBef>
              <a:spcAft>
                <a:spcPts val="0"/>
              </a:spcAft>
              <a:buClr>
                <a:schemeClr val="dk1"/>
              </a:buClr>
              <a:buSzPts val="1100"/>
              <a:buFont typeface="Calibri"/>
              <a:buAutoNum type="arabicPeriod"/>
            </a:pPr>
            <a:r>
              <a:rPr lang="en-GB" b="1" dirty="0">
                <a:solidFill>
                  <a:schemeClr val="dk1"/>
                </a:solidFill>
              </a:rPr>
              <a:t>Payment Initiation:</a:t>
            </a:r>
            <a:r>
              <a:rPr lang="en-GB" dirty="0">
                <a:solidFill>
                  <a:schemeClr val="dk1"/>
                </a:solidFill>
              </a:rPr>
              <a:t> Peter initiates a transfer from his Equity Bank account. If his account is in good standing, Equity forwards the request through Kenya’s local payment scheme.</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Regional Processing:</a:t>
            </a:r>
            <a:r>
              <a:rPr lang="en-GB" dirty="0">
                <a:solidFill>
                  <a:schemeClr val="dk1"/>
                </a:solidFill>
              </a:rPr>
              <a:t> Since Otis is in Zambia, the request moves to the DRPP Regional Hub, which locates Otis’ bank, UBA, and confirms that his account is active.</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Currency Exchange &amp; Approval:</a:t>
            </a:r>
            <a:r>
              <a:rPr lang="en-GB" dirty="0">
                <a:solidFill>
                  <a:schemeClr val="dk1"/>
                </a:solidFill>
              </a:rPr>
              <a:t> The Regional Hub engages Foreign Exchange Providers (FXPs) to secure the required Zambian Kwacha (ZMW). The terms are presented to Peter, who accepts them, allowing Equity to reserve funds for the transaction.</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Fund Clearance:</a:t>
            </a:r>
            <a:r>
              <a:rPr lang="en-GB" dirty="0">
                <a:solidFill>
                  <a:schemeClr val="dk1"/>
                </a:solidFill>
              </a:rPr>
              <a:t> The Regional Hub and Zambian local scheme ensure funds are available, enabling UBA to credit Otis’ account while expecting settlement from the FXP.</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Confirmation &amp; Settlement:</a:t>
            </a:r>
            <a:r>
              <a:rPr lang="en-GB" dirty="0">
                <a:solidFill>
                  <a:schemeClr val="dk1"/>
                </a:solidFill>
              </a:rPr>
              <a:t> Once the payment clears, UBA, Zambia’s local scheme, the DRPP, and Equity confirm the successful transfer to Peter.</a:t>
            </a:r>
            <a:br>
              <a:rPr lang="en-GB" dirty="0">
                <a:solidFill>
                  <a:schemeClr val="dk1"/>
                </a:solidFill>
              </a:rPr>
            </a:b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This system ensures </a:t>
            </a:r>
            <a:r>
              <a:rPr lang="en-GB" b="1" dirty="0">
                <a:solidFill>
                  <a:schemeClr val="dk1"/>
                </a:solidFill>
              </a:rPr>
              <a:t>instant, secure, and compliant cross-border payments</a:t>
            </a:r>
            <a:r>
              <a:rPr lang="en-GB" dirty="0">
                <a:solidFill>
                  <a:schemeClr val="dk1"/>
                </a:solidFill>
              </a:rPr>
              <a:t> within COMESA, with central banks providing oversight but not financial backing for settlements.</a:t>
            </a:r>
            <a:endParaRPr dirty="0">
              <a:solidFill>
                <a:schemeClr val="dk1"/>
              </a:solidFill>
            </a:endParaRPr>
          </a:p>
          <a:p>
            <a:pPr marL="0" lvl="0" indent="0" algn="l" rtl="0">
              <a:lnSpc>
                <a:spcPct val="100000"/>
              </a:lnSpc>
              <a:spcBef>
                <a:spcPts val="1200"/>
              </a:spcBef>
              <a:spcAft>
                <a:spcPts val="0"/>
              </a:spcAft>
              <a:buClr>
                <a:schemeClr val="dk1"/>
              </a:buClr>
              <a:buSzPts val="1100"/>
              <a:buFont typeface="Calibri"/>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a:extLst>
            <a:ext uri="{FF2B5EF4-FFF2-40B4-BE49-F238E27FC236}">
              <a16:creationId xmlns:a16="http://schemas.microsoft.com/office/drawing/2014/main" id="{096C3D9B-B2F5-9D22-45AD-A5D1B75F3F6D}"/>
            </a:ext>
          </a:extLst>
        </p:cNvPr>
        <p:cNvGrpSpPr/>
        <p:nvPr/>
      </p:nvGrpSpPr>
      <p:grpSpPr>
        <a:xfrm>
          <a:off x="0" y="0"/>
          <a:ext cx="0" cy="0"/>
          <a:chOff x="0" y="0"/>
          <a:chExt cx="0" cy="0"/>
        </a:xfrm>
      </p:grpSpPr>
      <p:sp>
        <p:nvSpPr>
          <p:cNvPr id="479" name="Google Shape;479;p17:notes">
            <a:extLst>
              <a:ext uri="{FF2B5EF4-FFF2-40B4-BE49-F238E27FC236}">
                <a16:creationId xmlns:a16="http://schemas.microsoft.com/office/drawing/2014/main" id="{B1A416B9-BD90-C08E-480E-05C90E4654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p17:notes">
            <a:extLst>
              <a:ext uri="{FF2B5EF4-FFF2-40B4-BE49-F238E27FC236}">
                <a16:creationId xmlns:a16="http://schemas.microsoft.com/office/drawing/2014/main" id="{25146E58-8434-0E00-6822-87BA143B347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endParaRPr b="1" dirty="0"/>
          </a:p>
          <a:p>
            <a:pPr marL="0" lvl="0" indent="0" algn="l" rtl="0">
              <a:lnSpc>
                <a:spcPct val="115000"/>
              </a:lnSpc>
              <a:spcBef>
                <a:spcPts val="1200"/>
              </a:spcBef>
              <a:spcAft>
                <a:spcPts val="0"/>
              </a:spcAft>
              <a:buClr>
                <a:schemeClr val="dk1"/>
              </a:buClr>
              <a:buSzPts val="1100"/>
              <a:buFont typeface="Arial"/>
              <a:buNone/>
            </a:pPr>
            <a:r>
              <a:rPr lang="en-GB" b="1" dirty="0">
                <a:solidFill>
                  <a:schemeClr val="dk1"/>
                </a:solidFill>
              </a:rPr>
              <a:t>Cross-Border Payment Flow Using COMESA DRPP</a:t>
            </a:r>
            <a:endParaRPr b="1"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Imagine Horace in Malawi wants to send money in Malawian Kwacha (MWK) to Peter in Zambia, who banks in Zambian Kwacha (ZMW). Since both countries are part of the COMESA Digital Retail Payment Platform (DRPP), the process is seamless and instant.</a:t>
            </a:r>
            <a:endParaRPr dirty="0">
              <a:solidFill>
                <a:schemeClr val="dk1"/>
              </a:solidFill>
            </a:endParaRPr>
          </a:p>
          <a:p>
            <a:pPr marL="457200" lvl="0" indent="-298450" algn="l" rtl="0">
              <a:lnSpc>
                <a:spcPct val="115000"/>
              </a:lnSpc>
              <a:spcBef>
                <a:spcPts val="1200"/>
              </a:spcBef>
              <a:spcAft>
                <a:spcPts val="0"/>
              </a:spcAft>
              <a:buClr>
                <a:schemeClr val="dk1"/>
              </a:buClr>
              <a:buSzPts val="1100"/>
              <a:buFont typeface="Calibri"/>
              <a:buAutoNum type="arabicPeriod"/>
            </a:pPr>
            <a:r>
              <a:rPr lang="en-GB" b="1" dirty="0">
                <a:solidFill>
                  <a:schemeClr val="dk1"/>
                </a:solidFill>
              </a:rPr>
              <a:t>Payment Initiation:</a:t>
            </a:r>
            <a:r>
              <a:rPr lang="en-GB" dirty="0">
                <a:solidFill>
                  <a:schemeClr val="dk1"/>
                </a:solidFill>
              </a:rPr>
              <a:t> Peter initiates a transfer from his Equity Bank account. If his account is in good standing, Equity forwards the request through Kenya’s local payment scheme.</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Regional Processing:</a:t>
            </a:r>
            <a:r>
              <a:rPr lang="en-GB" dirty="0">
                <a:solidFill>
                  <a:schemeClr val="dk1"/>
                </a:solidFill>
              </a:rPr>
              <a:t> Since Otis is in Zambia, the request moves to the DRPP Regional Hub, which locates Otis’ bank, UBA, and confirms that his account is active.</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Currency Exchange &amp; Approval:</a:t>
            </a:r>
            <a:r>
              <a:rPr lang="en-GB" dirty="0">
                <a:solidFill>
                  <a:schemeClr val="dk1"/>
                </a:solidFill>
              </a:rPr>
              <a:t> The Regional Hub engages Foreign Exchange Providers (FXPs) to secure the required Zambian Kwacha (ZMW). The terms are presented to Peter, who accepts them, allowing Equity to reserve funds for the transaction.</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Fund Clearance:</a:t>
            </a:r>
            <a:r>
              <a:rPr lang="en-GB" dirty="0">
                <a:solidFill>
                  <a:schemeClr val="dk1"/>
                </a:solidFill>
              </a:rPr>
              <a:t> The Regional Hub and Zambian local scheme ensure funds are available, enabling UBA to credit Otis’ account while expecting settlement from the FXP.</a:t>
            </a:r>
            <a:br>
              <a:rPr lang="en-GB" dirty="0">
                <a:solidFill>
                  <a:schemeClr val="dk1"/>
                </a:solidFill>
              </a:rPr>
            </a:br>
            <a:endParaRPr dirty="0">
              <a:solidFill>
                <a:schemeClr val="dk1"/>
              </a:solidFill>
            </a:endParaRPr>
          </a:p>
          <a:p>
            <a:pPr marL="457200" lvl="0" indent="-298450" algn="l" rtl="0">
              <a:lnSpc>
                <a:spcPct val="115000"/>
              </a:lnSpc>
              <a:spcBef>
                <a:spcPts val="0"/>
              </a:spcBef>
              <a:spcAft>
                <a:spcPts val="0"/>
              </a:spcAft>
              <a:buClr>
                <a:schemeClr val="dk1"/>
              </a:buClr>
              <a:buSzPts val="1100"/>
              <a:buFont typeface="Calibri"/>
              <a:buAutoNum type="arabicPeriod"/>
            </a:pPr>
            <a:r>
              <a:rPr lang="en-GB" b="1" dirty="0">
                <a:solidFill>
                  <a:schemeClr val="dk1"/>
                </a:solidFill>
              </a:rPr>
              <a:t>Confirmation &amp; Settlement:</a:t>
            </a:r>
            <a:r>
              <a:rPr lang="en-GB" dirty="0">
                <a:solidFill>
                  <a:schemeClr val="dk1"/>
                </a:solidFill>
              </a:rPr>
              <a:t> Once the payment clears, UBA, Zambia’s local scheme, the DRPP, and Equity confirm the successful transfer to Peter.</a:t>
            </a:r>
            <a:br>
              <a:rPr lang="en-GB" dirty="0">
                <a:solidFill>
                  <a:schemeClr val="dk1"/>
                </a:solidFill>
              </a:rPr>
            </a:br>
            <a:endParaRPr dirty="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GB" dirty="0">
                <a:solidFill>
                  <a:schemeClr val="dk1"/>
                </a:solidFill>
              </a:rPr>
              <a:t>This system ensures </a:t>
            </a:r>
            <a:r>
              <a:rPr lang="en-GB" b="1" dirty="0">
                <a:solidFill>
                  <a:schemeClr val="dk1"/>
                </a:solidFill>
              </a:rPr>
              <a:t>instant, secure, and compliant cross-border payments</a:t>
            </a:r>
            <a:r>
              <a:rPr lang="en-GB" dirty="0">
                <a:solidFill>
                  <a:schemeClr val="dk1"/>
                </a:solidFill>
              </a:rPr>
              <a:t> within COMESA, with central banks providing oversight but not financial backing for settlements.</a:t>
            </a:r>
            <a:endParaRPr dirty="0">
              <a:solidFill>
                <a:schemeClr val="dk1"/>
              </a:solidFill>
            </a:endParaRPr>
          </a:p>
          <a:p>
            <a:pPr marL="0" lvl="0" indent="0" algn="l" rtl="0">
              <a:lnSpc>
                <a:spcPct val="100000"/>
              </a:lnSpc>
              <a:spcBef>
                <a:spcPts val="1200"/>
              </a:spcBef>
              <a:spcAft>
                <a:spcPts val="0"/>
              </a:spcAft>
              <a:buClr>
                <a:schemeClr val="dk1"/>
              </a:buClr>
              <a:buSzPts val="1100"/>
              <a:buFont typeface="Calibri"/>
              <a:buNone/>
            </a:pPr>
            <a:endParaRPr dirty="0"/>
          </a:p>
        </p:txBody>
      </p:sp>
    </p:spTree>
    <p:extLst>
      <p:ext uri="{BB962C8B-B14F-4D97-AF65-F5344CB8AC3E}">
        <p14:creationId xmlns:p14="http://schemas.microsoft.com/office/powerpoint/2010/main" val="808200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 name="Google Shape;49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lnSpc>
                <a:spcPct val="100000"/>
              </a:lnSpc>
              <a:spcBef>
                <a:spcPts val="0"/>
              </a:spcBef>
              <a:spcAft>
                <a:spcPts val="0"/>
              </a:spcAft>
              <a:buClr>
                <a:schemeClr val="dk1"/>
              </a:buClr>
              <a:buSzPts val="1200"/>
              <a:buFont typeface="Calibri"/>
              <a:buNone/>
            </a:pPr>
            <a:endParaRPr dirty="0"/>
          </a:p>
        </p:txBody>
      </p:sp>
      <p:sp>
        <p:nvSpPr>
          <p:cNvPr id="498" name="Google Shape;498;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GB"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511" name="Google Shape;5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519" name="Google Shape;51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b="1" dirty="0"/>
              <a:t>[JN] </a:t>
            </a:r>
            <a:endParaRPr dirty="0"/>
          </a:p>
          <a:p>
            <a:pPr marL="0" lvl="0" indent="0" algn="l" rtl="0">
              <a:lnSpc>
                <a:spcPct val="100000"/>
              </a:lnSpc>
              <a:spcBef>
                <a:spcPts val="0"/>
              </a:spcBef>
              <a:spcAft>
                <a:spcPts val="0"/>
              </a:spcAft>
              <a:buClr>
                <a:schemeClr val="dk1"/>
              </a:buClr>
              <a:buSzPts val="1400"/>
              <a:buFont typeface="Calibri"/>
              <a:buNone/>
            </a:pPr>
            <a:endParaRPr dirty="0"/>
          </a:p>
        </p:txBody>
      </p:sp>
      <p:sp>
        <p:nvSpPr>
          <p:cNvPr id="142" name="Google Shape;1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a:extLst>
            <a:ext uri="{FF2B5EF4-FFF2-40B4-BE49-F238E27FC236}">
              <a16:creationId xmlns:a16="http://schemas.microsoft.com/office/drawing/2014/main" id="{BF1A1232-8AE5-9D35-46BB-DDCA1F976D28}"/>
            </a:ext>
          </a:extLst>
        </p:cNvPr>
        <p:cNvGrpSpPr/>
        <p:nvPr/>
      </p:nvGrpSpPr>
      <p:grpSpPr>
        <a:xfrm>
          <a:off x="0" y="0"/>
          <a:ext cx="0" cy="0"/>
          <a:chOff x="0" y="0"/>
          <a:chExt cx="0" cy="0"/>
        </a:xfrm>
      </p:grpSpPr>
      <p:sp>
        <p:nvSpPr>
          <p:cNvPr id="518" name="Google Shape;518;p21:notes">
            <a:extLst>
              <a:ext uri="{FF2B5EF4-FFF2-40B4-BE49-F238E27FC236}">
                <a16:creationId xmlns:a16="http://schemas.microsoft.com/office/drawing/2014/main" id="{BC564FC1-F8CE-232C-A079-298EB9B65CE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519" name="Google Shape;519;p21:notes">
            <a:extLst>
              <a:ext uri="{FF2B5EF4-FFF2-40B4-BE49-F238E27FC236}">
                <a16:creationId xmlns:a16="http://schemas.microsoft.com/office/drawing/2014/main" id="{00A2C793-DC63-61D3-4F66-C46AF64308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2486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6" name="Google Shape;546;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50"/>
              <a:buFont typeface="Arial"/>
              <a:buNone/>
            </a:pPr>
            <a:r>
              <a:rPr lang="en-GB" sz="1150">
                <a:solidFill>
                  <a:schemeClr val="dk1"/>
                </a:solidFill>
                <a:highlight>
                  <a:schemeClr val="lt1"/>
                </a:highlight>
                <a:latin typeface="Open Sans"/>
                <a:ea typeface="Open Sans"/>
                <a:cs typeface="Open Sans"/>
                <a:sym typeface="Open Sans"/>
              </a:rPr>
              <a:t>INFITX  Africa is a global team of Inclusive Financial Technology eXperts focused on building and supporting equitable and inclusive financial services that help alleviate poverty and gender inequality, and achieve the Sustainable Development Goals defined by the United Nations.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2540A14C-19FC-2202-A96A-1BE2C222BDEF}"/>
            </a:ext>
          </a:extLst>
        </p:cNvPr>
        <p:cNvGrpSpPr/>
        <p:nvPr/>
      </p:nvGrpSpPr>
      <p:grpSpPr>
        <a:xfrm>
          <a:off x="0" y="0"/>
          <a:ext cx="0" cy="0"/>
          <a:chOff x="0" y="0"/>
          <a:chExt cx="0" cy="0"/>
        </a:xfrm>
      </p:grpSpPr>
      <p:sp>
        <p:nvSpPr>
          <p:cNvPr id="141" name="Google Shape;141;p3:notes">
            <a:extLst>
              <a:ext uri="{FF2B5EF4-FFF2-40B4-BE49-F238E27FC236}">
                <a16:creationId xmlns:a16="http://schemas.microsoft.com/office/drawing/2014/main" id="{8F285D68-7CD6-9F6F-215D-2A2D677CED1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b="1"/>
              <a:t>[JP] </a:t>
            </a:r>
            <a:endParaRPr/>
          </a:p>
          <a:p>
            <a:pPr marL="0" lvl="0" indent="0" algn="l" rtl="0">
              <a:lnSpc>
                <a:spcPct val="100000"/>
              </a:lnSpc>
              <a:spcBef>
                <a:spcPts val="0"/>
              </a:spcBef>
              <a:spcAft>
                <a:spcPts val="0"/>
              </a:spcAft>
              <a:buSzPts val="1400"/>
              <a:buNone/>
            </a:pPr>
            <a:endParaRPr sz="1200" b="1">
              <a:latin typeface="Arial"/>
              <a:ea typeface="Arial"/>
              <a:cs typeface="Arial"/>
              <a:sym typeface="Arial"/>
            </a:endParaRPr>
          </a:p>
          <a:p>
            <a:pPr marL="0" lvl="0" indent="0" algn="l" rtl="0">
              <a:lnSpc>
                <a:spcPct val="100000"/>
              </a:lnSpc>
              <a:spcBef>
                <a:spcPts val="0"/>
              </a:spcBef>
              <a:spcAft>
                <a:spcPts val="0"/>
              </a:spcAft>
              <a:buSzPts val="1400"/>
              <a:buNone/>
            </a:pPr>
            <a:r>
              <a:rPr lang="en-GB" sz="1200">
                <a:latin typeface="Arial"/>
                <a:ea typeface="Arial"/>
                <a:cs typeface="Arial"/>
                <a:sym typeface="Arial"/>
              </a:rPr>
              <a:t>Program Vision / Mission Objectives [JP]</a:t>
            </a:r>
            <a:endParaRPr/>
          </a:p>
          <a:p>
            <a:pPr marL="0" lvl="0" indent="0" algn="l" rtl="0">
              <a:lnSpc>
                <a:spcPct val="115000"/>
              </a:lnSpc>
              <a:spcBef>
                <a:spcPts val="0"/>
              </a:spcBef>
              <a:spcAft>
                <a:spcPts val="0"/>
              </a:spcAft>
              <a:buSzPts val="1400"/>
              <a:buNone/>
            </a:pPr>
            <a:r>
              <a:rPr lang="en-GB" sz="1200">
                <a:latin typeface="Arial"/>
                <a:ea typeface="Arial"/>
                <a:cs typeface="Arial"/>
                <a:sym typeface="Arial"/>
              </a:rPr>
              <a:t>The DRPP aims to improve interregional trade and financial inclusion by the formation of regional payments rails that provides for real-time clearance of payments, central bank based settlement and cross-currency services by commercial players (aka Forex Service Providers, FPSs) which will have the benefit of scaled access to all participating jurisdictions as the they authorised to, meaning that corridors which would previously have been prohibitively costly to enter can now be services without the infrastructure costs associated with establishing a new market.  </a:t>
            </a:r>
            <a:endParaRPr/>
          </a:p>
          <a:p>
            <a:pPr marL="0" lvl="0" indent="0" algn="l" rtl="0">
              <a:lnSpc>
                <a:spcPct val="100000"/>
              </a:lnSpc>
              <a:spcBef>
                <a:spcPts val="800"/>
              </a:spcBef>
              <a:spcAft>
                <a:spcPts val="0"/>
              </a:spcAft>
              <a:buSzPts val="1400"/>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142" name="Google Shape;142;p3:notes">
            <a:extLst>
              <a:ext uri="{FF2B5EF4-FFF2-40B4-BE49-F238E27FC236}">
                <a16:creationId xmlns:a16="http://schemas.microsoft.com/office/drawing/2014/main" id="{BB0388DA-6ABF-A33A-5356-A55AF6B0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3133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81000" marR="381000" lvl="0" indent="0" algn="l" rtl="0">
              <a:lnSpc>
                <a:spcPct val="115000"/>
              </a:lnSpc>
              <a:spcBef>
                <a:spcPts val="1200"/>
              </a:spcBef>
              <a:spcAft>
                <a:spcPts val="0"/>
              </a:spcAft>
              <a:buClr>
                <a:schemeClr val="dk1"/>
              </a:buClr>
              <a:buSzPts val="1100"/>
              <a:buFont typeface="Arial"/>
              <a:buNone/>
            </a:pPr>
            <a:r>
              <a:rPr lang="en-GB" b="1"/>
              <a:t>[JP] </a:t>
            </a:r>
            <a:endParaRPr/>
          </a:p>
          <a:p>
            <a:pPr marL="381000" marR="381000" lvl="0" indent="0" algn="l" rtl="0">
              <a:lnSpc>
                <a:spcPct val="115000"/>
              </a:lnSpc>
              <a:spcBef>
                <a:spcPts val="1200"/>
              </a:spcBef>
              <a:spcAft>
                <a:spcPts val="0"/>
              </a:spcAft>
              <a:buClr>
                <a:schemeClr val="dk1"/>
              </a:buClr>
              <a:buSzPts val="1100"/>
              <a:buFont typeface="Arial"/>
              <a:buNone/>
            </a:pP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The DRPP rollout is designed around a structured, phased approach that carefully prepares DFSPs for full commercial participation.</a:t>
            </a: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This approach is intentional — it helps minimise risk, validate system performance, and ensure compliance with scheme rules and local regulations at every step.</a:t>
            </a: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We begin in simulated environments, using ‘fake money’ and controlled rails, to allow DFSPs to complete their integration safely and iteratively.</a:t>
            </a: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As the integration stabilises, we move into more realistic testing scenarios — introducing live infrastructure while still using test funds — before transitioning to friendly user trials and full production.</a:t>
            </a: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This progression gives Early Adopters the confidence to go live, knowing their systems have been thoroughly validated and supported through each phase.</a:t>
            </a:r>
            <a:endParaRPr sz="1200">
              <a:latin typeface="Calibri"/>
              <a:ea typeface="Calibri"/>
              <a:cs typeface="Calibri"/>
              <a:sym typeface="Calibri"/>
            </a:endParaRPr>
          </a:p>
          <a:p>
            <a:pPr marL="381000" marR="381000" lvl="0" indent="0" algn="l" rtl="0">
              <a:lnSpc>
                <a:spcPct val="115000"/>
              </a:lnSpc>
              <a:spcBef>
                <a:spcPts val="1200"/>
              </a:spcBef>
              <a:spcAft>
                <a:spcPts val="0"/>
              </a:spcAft>
              <a:buClr>
                <a:schemeClr val="dk1"/>
              </a:buClr>
              <a:buSzPts val="1100"/>
              <a:buFont typeface="Arial"/>
              <a:buNone/>
            </a:pPr>
            <a:r>
              <a:rPr lang="en-GB" sz="1200">
                <a:latin typeface="Calibri"/>
                <a:ea typeface="Calibri"/>
                <a:cs typeface="Calibri"/>
                <a:sym typeface="Calibri"/>
              </a:rPr>
              <a:t>It also ensures that by the time DFSPs enter commercial operations, they are technically sound, operationally ready, and aligned with the DRPP compliance model.</a:t>
            </a:r>
            <a:endParaRPr sz="1200">
              <a:latin typeface="Calibri"/>
              <a:ea typeface="Calibri"/>
              <a:cs typeface="Calibri"/>
              <a:sym typeface="Calibri"/>
            </a:endParaRPr>
          </a:p>
          <a:p>
            <a:pPr marL="0" lvl="0" indent="0" algn="l" rtl="0">
              <a:lnSpc>
                <a:spcPct val="115000"/>
              </a:lnSpc>
              <a:spcBef>
                <a:spcPts val="1200"/>
              </a:spcBef>
              <a:spcAft>
                <a:spcPts val="1200"/>
              </a:spcAft>
              <a:buClr>
                <a:schemeClr val="dk1"/>
              </a:buClr>
              <a:buSzPts val="1200"/>
              <a:buFont typeface="Calibri"/>
              <a:buNone/>
            </a:pPr>
            <a:endParaRPr sz="12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400">
                <a:solidFill>
                  <a:srgbClr val="000000"/>
                </a:solidFill>
                <a:latin typeface="Arial"/>
                <a:ea typeface="Arial"/>
                <a:cs typeface="Arial"/>
                <a:sym typeface="Arial"/>
              </a:rPr>
              <a:t>WDC</a:t>
            </a:r>
            <a:endParaRPr/>
          </a:p>
          <a:p>
            <a:pPr marL="0" lvl="0" indent="0" algn="l" rtl="0">
              <a:lnSpc>
                <a:spcPct val="115000"/>
              </a:lnSpc>
              <a:spcBef>
                <a:spcPts val="0"/>
              </a:spcBef>
              <a:spcAft>
                <a:spcPts val="0"/>
              </a:spcAft>
              <a:buClr>
                <a:schemeClr val="dk1"/>
              </a:buClr>
              <a:buSzPts val="1100"/>
              <a:buFont typeface="Arial"/>
              <a:buNone/>
            </a:pP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000000"/>
                </a:solidFill>
                <a:latin typeface="Arial"/>
                <a:ea typeface="Arial"/>
                <a:cs typeface="Arial"/>
                <a:sym typeface="Arial"/>
              </a:rPr>
              <a:t>The Soft Launch configuration of the DRPP Scheme will include an Early Adopter DFSP in Zambia and Malawi. During this phase the DRPP will host emulated National IIPS schemes on behalf of these jurisdictions, along with the Regional Hub.</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000000"/>
                </a:solidFill>
                <a:latin typeface="Arial"/>
                <a:ea typeface="Arial"/>
                <a:cs typeface="Arial"/>
                <a:sym typeface="Arial"/>
              </a:rPr>
              <a:t>This setup ensures that regulators maintain jurisdictional sovereignty while allowing local operators to explore the solution’s capabilities if they choose.</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000000"/>
                </a:solidFill>
                <a:latin typeface="Arial"/>
                <a:ea typeface="Arial"/>
                <a:cs typeface="Arial"/>
                <a:sym typeface="Arial"/>
              </a:rPr>
              <a:t>It's important to note that Foreign Exchange providers are only connected to the Regional Hub. </a:t>
            </a:r>
            <a:endParaRPr sz="1400">
              <a:solidFill>
                <a:srgbClr val="000000"/>
              </a:solidFill>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GB" sz="1400">
                <a:solidFill>
                  <a:srgbClr val="000000"/>
                </a:solidFill>
                <a:latin typeface="Arial"/>
                <a:ea typeface="Arial"/>
                <a:cs typeface="Arial"/>
                <a:sym typeface="Arial"/>
              </a:rPr>
              <a:t>DFSPs connect exclusively to their respective Local Schemes and transact solely in local currency.</a:t>
            </a:r>
            <a:endParaRPr sz="1400">
              <a:latin typeface="Arial"/>
              <a:ea typeface="Arial"/>
              <a:cs typeface="Arial"/>
              <a:sym typeface="Arial"/>
            </a:endParaRPr>
          </a:p>
        </p:txBody>
      </p:sp>
      <p:sp>
        <p:nvSpPr>
          <p:cNvPr id="165" name="Google Shape;165;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Calibri"/>
                <a:ea typeface="Calibri"/>
                <a:cs typeface="Calibri"/>
                <a:sym typeface="Calibri"/>
              </a:rPr>
              <a:t>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GB" dirty="0"/>
              <a:t>[JP]</a:t>
            </a:r>
            <a:endParaRPr dirty="0"/>
          </a:p>
          <a:p>
            <a:pPr marL="0" lvl="0" indent="0" algn="l" rtl="0">
              <a:lnSpc>
                <a:spcPct val="115000"/>
              </a:lnSpc>
              <a:spcBef>
                <a:spcPts val="0"/>
              </a:spcBef>
              <a:spcAft>
                <a:spcPts val="0"/>
              </a:spcAft>
              <a:buClr>
                <a:schemeClr val="dk1"/>
              </a:buClr>
              <a:buSzPts val="1100"/>
              <a:buFont typeface="Arial"/>
              <a:buNone/>
            </a:pPr>
            <a:r>
              <a:rPr lang="en-GB" b="1" dirty="0">
                <a:latin typeface="Montserrat"/>
                <a:ea typeface="Montserrat"/>
                <a:cs typeface="Montserrat"/>
                <a:sym typeface="Montserrat"/>
              </a:rPr>
              <a:t>Strategic Participation</a:t>
            </a:r>
            <a:r>
              <a:rPr lang="en-GB" dirty="0">
                <a:latin typeface="Montserrat"/>
                <a:ea typeface="Montserrat"/>
                <a:cs typeface="Montserrat"/>
                <a:sym typeface="Montserrat"/>
              </a:rPr>
              <a:t>: DFSPs and FX Providers contribute to refining scheme rules, operating guidelines, and SOPs.</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b="1" dirty="0">
                <a:highlight>
                  <a:srgbClr val="FFFF00"/>
                </a:highlight>
                <a:latin typeface="Montserrat"/>
                <a:ea typeface="Montserrat"/>
                <a:cs typeface="Montserrat"/>
                <a:sym typeface="Montserrat"/>
              </a:rPr>
              <a:t>Exclusive</a:t>
            </a:r>
            <a:r>
              <a:rPr lang="en-GB" b="1" dirty="0">
                <a:latin typeface="Montserrat"/>
                <a:ea typeface="Montserrat"/>
                <a:cs typeface="Montserrat"/>
                <a:sym typeface="Montserrat"/>
              </a:rPr>
              <a:t> Support</a:t>
            </a:r>
            <a:r>
              <a:rPr lang="en-GB" dirty="0">
                <a:latin typeface="Montserrat"/>
                <a:ea typeface="Montserrat"/>
                <a:cs typeface="Montserrat"/>
                <a:sym typeface="Montserrat"/>
              </a:rPr>
              <a:t>: DRPP program provides onboarding and participation support via local SI resources.</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b="1" dirty="0">
                <a:latin typeface="Montserrat"/>
                <a:ea typeface="Montserrat"/>
                <a:cs typeface="Montserrat"/>
                <a:sym typeface="Montserrat"/>
              </a:rPr>
              <a:t>Phased Approach</a:t>
            </a:r>
            <a:r>
              <a:rPr lang="en-GB" dirty="0">
                <a:latin typeface="Montserrat"/>
                <a:ea typeface="Montserrat"/>
                <a:cs typeface="Montserrat"/>
                <a:sym typeface="Montserrat"/>
              </a:rPr>
              <a:t>: Ensures secure, efficient, and scalable adoption.</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b="1" dirty="0">
                <a:latin typeface="Montserrat"/>
                <a:ea typeface="Montserrat"/>
                <a:cs typeface="Montserrat"/>
                <a:sym typeface="Montserrat"/>
              </a:rPr>
              <a:t>Regulatory Alignment</a:t>
            </a:r>
            <a:r>
              <a:rPr lang="en-GB" dirty="0">
                <a:latin typeface="Montserrat"/>
                <a:ea typeface="Montserrat"/>
                <a:cs typeface="Montserrat"/>
                <a:sym typeface="Montserrat"/>
              </a:rPr>
              <a:t>: Developed in collaboration with COMESA member states’ central banks and regulatory bodies.</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b="1" dirty="0">
                <a:latin typeface="Montserrat"/>
                <a:ea typeface="Montserrat"/>
                <a:cs typeface="Montserrat"/>
                <a:sym typeface="Montserrat"/>
              </a:rPr>
              <a:t>Financial Inclusion</a:t>
            </a:r>
            <a:r>
              <a:rPr lang="en-GB" dirty="0">
                <a:latin typeface="Montserrat"/>
                <a:ea typeface="Montserrat"/>
                <a:cs typeface="Montserrat"/>
                <a:sym typeface="Montserrat"/>
              </a:rPr>
              <a:t>: Strengthening interoperability and economic integration across the region.</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b="1" dirty="0">
                <a:latin typeface="Montserrat"/>
                <a:ea typeface="Montserrat"/>
                <a:cs typeface="Montserrat"/>
                <a:sym typeface="Montserrat"/>
              </a:rPr>
              <a:t>Soft Launch Readiness</a:t>
            </a:r>
            <a:r>
              <a:rPr lang="en-GB" dirty="0">
                <a:latin typeface="Montserrat"/>
                <a:ea typeface="Montserrat"/>
                <a:cs typeface="Montserrat"/>
                <a:sym typeface="Montserrat"/>
              </a:rPr>
              <a:t>: Early adopters gain first-mover advantages and insights into operational processes.</a:t>
            </a:r>
            <a:endParaRPr dirty="0">
              <a:latin typeface="Montserrat"/>
              <a:ea typeface="Montserrat"/>
              <a:cs typeface="Montserrat"/>
              <a:sym typeface="Montserrat"/>
            </a:endParaRPr>
          </a:p>
          <a:p>
            <a:pPr marL="0" lvl="0" indent="0" algn="l" rtl="0">
              <a:lnSpc>
                <a:spcPct val="115000"/>
              </a:lnSpc>
              <a:spcBef>
                <a:spcPts val="1600"/>
              </a:spcBef>
              <a:spcAft>
                <a:spcPts val="0"/>
              </a:spcAft>
              <a:buClr>
                <a:schemeClr val="dk1"/>
              </a:buClr>
              <a:buSzPts val="1100"/>
              <a:buFont typeface="Arial"/>
              <a:buNone/>
            </a:pPr>
            <a:r>
              <a:rPr lang="en-GB" dirty="0"/>
              <a:t>Early adopters have the unique opportunity to </a:t>
            </a:r>
            <a:r>
              <a:rPr lang="en-GB" b="1" dirty="0"/>
              <a:t>influence the development</a:t>
            </a:r>
            <a:r>
              <a:rPr lang="en-GB" dirty="0"/>
              <a:t> of scheme rules, operating guidelines, and standard procedures.</a:t>
            </a:r>
            <a:br>
              <a:rPr lang="en-GB" dirty="0"/>
            </a:br>
            <a:br>
              <a:rPr lang="en-GB" dirty="0"/>
            </a:br>
            <a:r>
              <a:rPr lang="en-GB" dirty="0"/>
              <a:t> Their participation ensures a </a:t>
            </a:r>
            <a:r>
              <a:rPr lang="en-GB" b="1" dirty="0"/>
              <a:t>tailored onboarding experience</a:t>
            </a:r>
            <a:r>
              <a:rPr lang="en-GB" dirty="0"/>
              <a:t>, access to </a:t>
            </a:r>
            <a:r>
              <a:rPr lang="en-GB" b="1" dirty="0"/>
              <a:t>dedicated support</a:t>
            </a:r>
            <a:r>
              <a:rPr lang="en-GB" dirty="0"/>
              <a:t>, and a </a:t>
            </a:r>
            <a:r>
              <a:rPr lang="en-GB" b="1" dirty="0"/>
              <a:t>first-mover advantage</a:t>
            </a:r>
            <a:r>
              <a:rPr lang="en-GB" dirty="0"/>
              <a:t> in leveraging DRPP’s interoperability and regional financial inclusion efforts.</a:t>
            </a:r>
            <a:br>
              <a:rPr lang="en-GB" dirty="0"/>
            </a:br>
            <a:br>
              <a:rPr lang="en-GB" dirty="0"/>
            </a:br>
            <a:r>
              <a:rPr lang="en-GB" dirty="0"/>
              <a:t> By engaging early, they help shape the future of cross-border digital payments while securing a strategic position in the evolving ecosystem.</a:t>
            </a:r>
            <a:endParaRPr dirty="0"/>
          </a:p>
          <a:p>
            <a:pPr marL="0" lvl="0" indent="0" algn="l" rtl="0">
              <a:lnSpc>
                <a:spcPct val="100000"/>
              </a:lnSpc>
              <a:spcBef>
                <a:spcPts val="0"/>
              </a:spcBef>
              <a:spcAft>
                <a:spcPts val="0"/>
              </a:spcAft>
              <a:buClr>
                <a:schemeClr val="dk1"/>
              </a:buClr>
              <a:buSzPts val="1400"/>
              <a:buFont typeface="Calibri"/>
              <a:buNone/>
            </a:pPr>
            <a:endParaRPr dirty="0"/>
          </a:p>
        </p:txBody>
      </p:sp>
      <p:sp>
        <p:nvSpPr>
          <p:cNvPr id="241" name="Google Shape;24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a:extLst>
            <a:ext uri="{FF2B5EF4-FFF2-40B4-BE49-F238E27FC236}">
              <a16:creationId xmlns:a16="http://schemas.microsoft.com/office/drawing/2014/main" id="{50DB76B4-0E77-9BC5-0BAE-12E95E1077BF}"/>
            </a:ext>
          </a:extLst>
        </p:cNvPr>
        <p:cNvGrpSpPr/>
        <p:nvPr/>
      </p:nvGrpSpPr>
      <p:grpSpPr>
        <a:xfrm>
          <a:off x="0" y="0"/>
          <a:ext cx="0" cy="0"/>
          <a:chOff x="0" y="0"/>
          <a:chExt cx="0" cy="0"/>
        </a:xfrm>
      </p:grpSpPr>
      <p:sp>
        <p:nvSpPr>
          <p:cNvPr id="320" name="Google Shape;320;p9:notes">
            <a:extLst>
              <a:ext uri="{FF2B5EF4-FFF2-40B4-BE49-F238E27FC236}">
                <a16:creationId xmlns:a16="http://schemas.microsoft.com/office/drawing/2014/main" id="{123E9196-4272-3275-DA23-D7AB0DAE58A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dirty="0"/>
              <a:t>[ JN ]</a:t>
            </a:r>
            <a:endParaRPr dirty="0"/>
          </a:p>
          <a:p>
            <a:pPr marL="0" lvl="0" indent="0" algn="l" rtl="0">
              <a:lnSpc>
                <a:spcPct val="100000"/>
              </a:lnSpc>
              <a:spcBef>
                <a:spcPts val="0"/>
              </a:spcBef>
              <a:spcAft>
                <a:spcPts val="0"/>
              </a:spcAft>
              <a:buClr>
                <a:schemeClr val="dk1"/>
              </a:buClr>
              <a:buSzPts val="1200"/>
              <a:buFont typeface="Calibri"/>
              <a:buNone/>
            </a:pPr>
            <a:endParaRPr dirty="0"/>
          </a:p>
        </p:txBody>
      </p:sp>
      <p:sp>
        <p:nvSpPr>
          <p:cNvPr id="321" name="Google Shape;321;p9:notes">
            <a:extLst>
              <a:ext uri="{FF2B5EF4-FFF2-40B4-BE49-F238E27FC236}">
                <a16:creationId xmlns:a16="http://schemas.microsoft.com/office/drawing/2014/main" id="{88B2C32A-3D86-FBE6-DCB0-D9263B09138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00489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a:t>[ JN / Patrick ]</a:t>
            </a:r>
            <a:endParaRPr/>
          </a:p>
          <a:p>
            <a:pPr marL="0" lvl="0" indent="0" algn="l" rtl="0">
              <a:lnSpc>
                <a:spcPct val="100000"/>
              </a:lnSpc>
              <a:spcBef>
                <a:spcPts val="0"/>
              </a:spcBef>
              <a:spcAft>
                <a:spcPts val="0"/>
              </a:spcAft>
              <a:buClr>
                <a:schemeClr val="dk1"/>
              </a:buClr>
              <a:buSzPts val="1200"/>
              <a:buFont typeface="Calibri"/>
              <a:buNone/>
            </a:pPr>
            <a:endParaRPr/>
          </a:p>
        </p:txBody>
      </p:sp>
      <p:sp>
        <p:nvSpPr>
          <p:cNvPr id="321" name="Google Shape;3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GB"/>
              <a:t>[ JP ]</a:t>
            </a:r>
            <a:endParaRPr/>
          </a:p>
        </p:txBody>
      </p:sp>
      <p:sp>
        <p:nvSpPr>
          <p:cNvPr id="328" name="Google Shape;32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5"/>
        <p:cNvGrpSpPr/>
        <p:nvPr/>
      </p:nvGrpSpPr>
      <p:grpSpPr>
        <a:xfrm>
          <a:off x="0" y="0"/>
          <a:ext cx="0" cy="0"/>
          <a:chOff x="0" y="0"/>
          <a:chExt cx="0" cy="0"/>
        </a:xfrm>
      </p:grpSpPr>
      <p:sp>
        <p:nvSpPr>
          <p:cNvPr id="16" name="Google Shape;1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9" name="Google Shape;19;p26"/>
          <p:cNvPicPr preferRelativeResize="0"/>
          <p:nvPr/>
        </p:nvPicPr>
        <p:blipFill rotWithShape="1">
          <a:blip r:embed="rId2">
            <a:alphaModFix/>
          </a:blip>
          <a:srcRect/>
          <a:stretch/>
        </p:blipFill>
        <p:spPr>
          <a:xfrm>
            <a:off x="0" y="0"/>
            <a:ext cx="5740400" cy="6858001"/>
          </a:xfrm>
          <a:prstGeom prst="rect">
            <a:avLst/>
          </a:prstGeom>
          <a:noFill/>
          <a:ln>
            <a:noFill/>
          </a:ln>
        </p:spPr>
      </p:pic>
      <p:pic>
        <p:nvPicPr>
          <p:cNvPr id="21" name="Google Shape;21;p26" descr="A red circle with blue text&#10;&#10;Description automatically generated"/>
          <p:cNvPicPr preferRelativeResize="0">
            <a:picLocks noChangeAspect="1"/>
          </p:cNvPicPr>
          <p:nvPr/>
        </p:nvPicPr>
        <p:blipFill rotWithShape="1">
          <a:blip r:embed="rId3">
            <a:alphaModFix/>
          </a:blip>
          <a:srcRect l="3148" t="2844" r="2635" b="2844"/>
          <a:stretch/>
        </p:blipFill>
        <p:spPr>
          <a:xfrm>
            <a:off x="10760399" y="153264"/>
            <a:ext cx="1186802" cy="1188000"/>
          </a:xfrm>
          <a:prstGeom prst="flowChartConnector">
            <a:avLst/>
          </a:prstGeom>
          <a:noFill/>
          <a:ln>
            <a:noFill/>
          </a:ln>
        </p:spPr>
      </p:pic>
      <p:pic>
        <p:nvPicPr>
          <p:cNvPr id="117" name="Google Shape;117;p1"/>
          <p:cNvPicPr preferRelativeResize="0">
            <a:picLocks noChangeAspect="1"/>
          </p:cNvPicPr>
          <p:nvPr userDrawn="1"/>
        </p:nvPicPr>
        <p:blipFill rotWithShape="1">
          <a:blip r:embed="rId4">
            <a:alphaModFix/>
          </a:blip>
          <a:srcRect/>
          <a:stretch/>
        </p:blipFill>
        <p:spPr>
          <a:xfrm>
            <a:off x="6024662" y="171264"/>
            <a:ext cx="1150838" cy="11520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22"/>
        <p:cNvGrpSpPr/>
        <p:nvPr/>
      </p:nvGrpSpPr>
      <p:grpSpPr>
        <a:xfrm>
          <a:off x="0" y="0"/>
          <a:ext cx="0" cy="0"/>
          <a:chOff x="0" y="0"/>
          <a:chExt cx="0" cy="0"/>
        </a:xfrm>
      </p:grpSpPr>
      <p:sp>
        <p:nvSpPr>
          <p:cNvPr id="23" name="Google Shape;23;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 name="Google Shape;2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33"/>
        <p:cNvGrpSpPr/>
        <p:nvPr/>
      </p:nvGrpSpPr>
      <p:grpSpPr>
        <a:xfrm>
          <a:off x="0" y="0"/>
          <a:ext cx="0" cy="0"/>
          <a:chOff x="0" y="0"/>
          <a:chExt cx="0" cy="0"/>
        </a:xfrm>
      </p:grpSpPr>
      <p:sp>
        <p:nvSpPr>
          <p:cNvPr id="34" name="Google Shape;34;p29"/>
          <p:cNvSpPr txBox="1">
            <a:spLocks noGrp="1"/>
          </p:cNvSpPr>
          <p:nvPr>
            <p:ph type="ftr" idx="11"/>
          </p:nvPr>
        </p:nvSpPr>
        <p:spPr>
          <a:xfrm>
            <a:off x="4038600" y="6356350"/>
            <a:ext cx="4114800" cy="365100"/>
          </a:xfrm>
          <a:prstGeom prst="rect">
            <a:avLst/>
          </a:prstGeom>
          <a:noFill/>
          <a:ln>
            <a:noFill/>
          </a:ln>
        </p:spPr>
        <p:txBody>
          <a:bodyPr spcFirstLastPara="1" wrap="square" lIns="45700" tIns="22850" rIns="45700" bIns="2285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5" name="Google Shape;35;p29"/>
          <p:cNvSpPr txBox="1">
            <a:spLocks noGrp="1"/>
          </p:cNvSpPr>
          <p:nvPr>
            <p:ph type="sldNum" idx="12"/>
          </p:nvPr>
        </p:nvSpPr>
        <p:spPr>
          <a:xfrm>
            <a:off x="8610600" y="6356350"/>
            <a:ext cx="2743200" cy="365100"/>
          </a:xfrm>
          <a:prstGeom prst="rect">
            <a:avLst/>
          </a:prstGeom>
          <a:noFill/>
          <a:ln>
            <a:noFill/>
          </a:ln>
        </p:spPr>
        <p:txBody>
          <a:bodyPr spcFirstLastPara="1" wrap="square" lIns="45700" tIns="22850" rIns="45700" bIns="2285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36" name="Google Shape;36;p29"/>
          <p:cNvSpPr txBox="1">
            <a:spLocks noGrp="1"/>
          </p:cNvSpPr>
          <p:nvPr>
            <p:ph type="title"/>
          </p:nvPr>
        </p:nvSpPr>
        <p:spPr>
          <a:xfrm>
            <a:off x="838200" y="91388"/>
            <a:ext cx="10515600" cy="1325700"/>
          </a:xfrm>
          <a:prstGeom prst="rect">
            <a:avLst/>
          </a:prstGeom>
          <a:noFill/>
          <a:ln>
            <a:noFill/>
          </a:ln>
        </p:spPr>
        <p:txBody>
          <a:bodyPr spcFirstLastPara="1" wrap="square" lIns="45700" tIns="22850" rIns="45700" bIns="22850" anchor="ctr" anchorCtr="0">
            <a:normAutofit/>
          </a:bodyPr>
          <a:lstStyle>
            <a:lvl1pPr lvl="0" algn="ctr">
              <a:lnSpc>
                <a:spcPct val="9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7" name="Google Shape;37;p29"/>
          <p:cNvPicPr preferRelativeResize="0"/>
          <p:nvPr/>
        </p:nvPicPr>
        <p:blipFill rotWithShape="1">
          <a:blip r:embed="rId2">
            <a:alphaModFix/>
          </a:blip>
          <a:srcRect t="9308"/>
          <a:stretch/>
        </p:blipFill>
        <p:spPr>
          <a:xfrm>
            <a:off x="-3049" y="-8322"/>
            <a:ext cx="12192000" cy="1218990"/>
          </a:xfrm>
          <a:prstGeom prst="rect">
            <a:avLst/>
          </a:prstGeom>
          <a:noFill/>
          <a:ln>
            <a:noFill/>
          </a:ln>
          <a:effectLst>
            <a:outerShdw blurRad="50800" dist="38100" dir="5400000" sx="102000" sy="102000" algn="t" rotWithShape="0">
              <a:srgbClr val="000000">
                <a:alpha val="43137"/>
              </a:srgbClr>
            </a:outerShdw>
          </a:effec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38"/>
        <p:cNvGrpSpPr/>
        <p:nvPr/>
      </p:nvGrpSpPr>
      <p:grpSpPr>
        <a:xfrm>
          <a:off x="0" y="0"/>
          <a:ext cx="0" cy="0"/>
          <a:chOff x="0" y="0"/>
          <a:chExt cx="0" cy="0"/>
        </a:xfrm>
      </p:grpSpPr>
      <p:sp>
        <p:nvSpPr>
          <p:cNvPr id="39" name="Google Shape;39;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0" name="Google Shape;40;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1" name="Google Shape;41;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42" name="Google Shape;42;p30"/>
          <p:cNvPicPr preferRelativeResize="0"/>
          <p:nvPr/>
        </p:nvPicPr>
        <p:blipFill rotWithShape="1">
          <a:blip r:embed="rId2">
            <a:alphaModFix/>
          </a:blip>
          <a:srcRect t="9308"/>
          <a:stretch/>
        </p:blipFill>
        <p:spPr>
          <a:xfrm>
            <a:off x="-3049" y="-8322"/>
            <a:ext cx="12192000" cy="1218990"/>
          </a:xfrm>
          <a:prstGeom prst="rect">
            <a:avLst/>
          </a:prstGeom>
          <a:noFill/>
          <a:ln>
            <a:noFill/>
          </a:ln>
          <a:effectLst>
            <a:outerShdw blurRad="50800" dist="38100" dir="5400000" sx="102000" sy="102000" algn="t" rotWithShape="0">
              <a:srgbClr val="000000">
                <a:alpha val="43529"/>
              </a:srgbClr>
            </a:outerShdw>
          </a:effectLst>
        </p:spPr>
      </p:pic>
      <p:pic>
        <p:nvPicPr>
          <p:cNvPr id="43" name="Google Shape;43;p30" descr="A red circle with blue text&#10;&#10;AI-generated content may be incorrect."/>
          <p:cNvPicPr preferRelativeResize="0"/>
          <p:nvPr/>
        </p:nvPicPr>
        <p:blipFill rotWithShape="1">
          <a:blip r:embed="rId3">
            <a:alphaModFix/>
          </a:blip>
          <a:srcRect/>
          <a:stretch/>
        </p:blipFill>
        <p:spPr>
          <a:xfrm>
            <a:off x="11674572" y="6339854"/>
            <a:ext cx="448219" cy="448219"/>
          </a:xfrm>
          <a:prstGeom prst="rect">
            <a:avLst/>
          </a:prstGeom>
          <a:noFill/>
          <a:ln>
            <a:noFill/>
          </a:ln>
        </p:spPr>
      </p:pic>
      <p:pic>
        <p:nvPicPr>
          <p:cNvPr id="44" name="Google Shape;44;p30" descr="A blue circle with white text&#10;&#10;AI-generated content may be incorrect."/>
          <p:cNvPicPr preferRelativeResize="0"/>
          <p:nvPr/>
        </p:nvPicPr>
        <p:blipFill rotWithShape="1">
          <a:blip r:embed="rId4">
            <a:alphaModFix/>
          </a:blip>
          <a:srcRect/>
          <a:stretch/>
        </p:blipFill>
        <p:spPr>
          <a:xfrm>
            <a:off x="92088" y="6356350"/>
            <a:ext cx="420211" cy="420211"/>
          </a:xfrm>
          <a:prstGeom prst="rect">
            <a:avLst/>
          </a:prstGeom>
          <a:noFill/>
          <a:ln>
            <a:noFill/>
          </a:ln>
        </p:spPr>
      </p:pic>
      <p:sp>
        <p:nvSpPr>
          <p:cNvPr id="45" name="Google Shape;45;p30"/>
          <p:cNvSpPr txBox="1">
            <a:spLocks noGrp="1"/>
          </p:cNvSpPr>
          <p:nvPr>
            <p:ph type="title"/>
          </p:nvPr>
        </p:nvSpPr>
        <p:spPr>
          <a:xfrm>
            <a:off x="574850" y="339429"/>
            <a:ext cx="10515600" cy="6408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1800"/>
              <a:buFont typeface="Calibri"/>
              <a:buNone/>
              <a:defRPr>
                <a:solidFill>
                  <a:schemeClr val="lt1"/>
                </a:solidFill>
              </a:defRPr>
            </a:lvl1pPr>
            <a:lvl2pPr lvl="1" algn="l">
              <a:lnSpc>
                <a:spcPct val="100000"/>
              </a:lnSpc>
              <a:spcBef>
                <a:spcPts val="0"/>
              </a:spcBef>
              <a:spcAft>
                <a:spcPts val="0"/>
              </a:spcAft>
              <a:buClr>
                <a:schemeClr val="lt1"/>
              </a:buClr>
              <a:buSzPts val="1400"/>
              <a:buNone/>
              <a:defRPr>
                <a:solidFill>
                  <a:schemeClr val="lt1"/>
                </a:solidFill>
              </a:defRPr>
            </a:lvl2pPr>
            <a:lvl3pPr lvl="2" algn="l">
              <a:lnSpc>
                <a:spcPct val="100000"/>
              </a:lnSpc>
              <a:spcBef>
                <a:spcPts val="0"/>
              </a:spcBef>
              <a:spcAft>
                <a:spcPts val="0"/>
              </a:spcAft>
              <a:buClr>
                <a:schemeClr val="lt1"/>
              </a:buClr>
              <a:buSzPts val="1400"/>
              <a:buNone/>
              <a:defRPr>
                <a:solidFill>
                  <a:schemeClr val="lt1"/>
                </a:solidFill>
              </a:defRPr>
            </a:lvl3pPr>
            <a:lvl4pPr lvl="3" algn="l">
              <a:lnSpc>
                <a:spcPct val="100000"/>
              </a:lnSpc>
              <a:spcBef>
                <a:spcPts val="0"/>
              </a:spcBef>
              <a:spcAft>
                <a:spcPts val="0"/>
              </a:spcAft>
              <a:buClr>
                <a:schemeClr val="lt1"/>
              </a:buClr>
              <a:buSzPts val="1400"/>
              <a:buNone/>
              <a:defRPr>
                <a:solidFill>
                  <a:schemeClr val="lt1"/>
                </a:solidFill>
              </a:defRPr>
            </a:lvl4pPr>
            <a:lvl5pPr lvl="4" algn="l">
              <a:lnSpc>
                <a:spcPct val="100000"/>
              </a:lnSpc>
              <a:spcBef>
                <a:spcPts val="0"/>
              </a:spcBef>
              <a:spcAft>
                <a:spcPts val="0"/>
              </a:spcAft>
              <a:buClr>
                <a:schemeClr val="lt1"/>
              </a:buClr>
              <a:buSzPts val="1400"/>
              <a:buNone/>
              <a:defRPr>
                <a:solidFill>
                  <a:schemeClr val="lt1"/>
                </a:solidFill>
              </a:defRPr>
            </a:lvl5pPr>
            <a:lvl6pPr lvl="5" algn="l">
              <a:lnSpc>
                <a:spcPct val="100000"/>
              </a:lnSpc>
              <a:spcBef>
                <a:spcPts val="0"/>
              </a:spcBef>
              <a:spcAft>
                <a:spcPts val="0"/>
              </a:spcAft>
              <a:buClr>
                <a:schemeClr val="lt1"/>
              </a:buClr>
              <a:buSzPts val="1400"/>
              <a:buNone/>
              <a:defRPr>
                <a:solidFill>
                  <a:schemeClr val="lt1"/>
                </a:solidFill>
              </a:defRPr>
            </a:lvl6pPr>
            <a:lvl7pPr lvl="6" algn="l">
              <a:lnSpc>
                <a:spcPct val="100000"/>
              </a:lnSpc>
              <a:spcBef>
                <a:spcPts val="0"/>
              </a:spcBef>
              <a:spcAft>
                <a:spcPts val="0"/>
              </a:spcAft>
              <a:buClr>
                <a:schemeClr val="lt1"/>
              </a:buClr>
              <a:buSzPts val="1400"/>
              <a:buNone/>
              <a:defRPr>
                <a:solidFill>
                  <a:schemeClr val="lt1"/>
                </a:solidFill>
              </a:defRPr>
            </a:lvl7pPr>
            <a:lvl8pPr lvl="7" algn="l">
              <a:lnSpc>
                <a:spcPct val="100000"/>
              </a:lnSpc>
              <a:spcBef>
                <a:spcPts val="0"/>
              </a:spcBef>
              <a:spcAft>
                <a:spcPts val="0"/>
              </a:spcAft>
              <a:buClr>
                <a:schemeClr val="lt1"/>
              </a:buClr>
              <a:buSzPts val="1400"/>
              <a:buNone/>
              <a:defRPr>
                <a:solidFill>
                  <a:schemeClr val="lt1"/>
                </a:solidFill>
              </a:defRPr>
            </a:lvl8pPr>
            <a:lvl9pPr lvl="8" algn="l">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3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70" name="Google Shape;70;p3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71" name="Google Shape;71;p31"/>
          <p:cNvPicPr preferRelativeResize="0"/>
          <p:nvPr/>
        </p:nvPicPr>
        <p:blipFill rotWithShape="1">
          <a:blip r:embed="rId2">
            <a:alphaModFix/>
          </a:blip>
          <a:srcRect t="9305"/>
          <a:stretch/>
        </p:blipFill>
        <p:spPr>
          <a:xfrm>
            <a:off x="-3049" y="-8321"/>
            <a:ext cx="12192001" cy="1218989"/>
          </a:xfrm>
          <a:prstGeom prst="rect">
            <a:avLst/>
          </a:prstGeom>
          <a:noFill/>
          <a:ln>
            <a:noFill/>
          </a:ln>
          <a:effectLst>
            <a:outerShdw blurRad="50800" dist="38100" dir="5400000" sx="102000" sy="102000" algn="t" rotWithShape="0">
              <a:srgbClr val="000000">
                <a:alpha val="43529"/>
              </a:srgbClr>
            </a:outerShdw>
          </a:effectLst>
        </p:spPr>
      </p:pic>
      <p:sp>
        <p:nvSpPr>
          <p:cNvPr id="72" name="Google Shape;72;p31"/>
          <p:cNvSpPr txBox="1">
            <a:spLocks noGrp="1"/>
          </p:cNvSpPr>
          <p:nvPr>
            <p:ph type="title"/>
          </p:nvPr>
        </p:nvSpPr>
        <p:spPr>
          <a:xfrm>
            <a:off x="574851" y="339428"/>
            <a:ext cx="10515600" cy="640800"/>
          </a:xfrm>
          <a:prstGeom prst="rect">
            <a:avLst/>
          </a:prstGeom>
          <a:noFill/>
          <a:ln>
            <a:noFill/>
          </a:ln>
        </p:spPr>
        <p:txBody>
          <a:bodyPr spcFirstLastPara="1" wrap="square" lIns="68575" tIns="34275" rIns="68575" bIns="34275" anchor="ctr" anchorCtr="0">
            <a:normAutofit/>
          </a:bodyPr>
          <a:lstStyle>
            <a:lvl1pPr lvl="0" algn="ctr">
              <a:lnSpc>
                <a:spcPct val="90000"/>
              </a:lnSpc>
              <a:spcBef>
                <a:spcPts val="0"/>
              </a:spcBef>
              <a:spcAft>
                <a:spcPts val="0"/>
              </a:spcAft>
              <a:buClr>
                <a:schemeClr val="lt1"/>
              </a:buClr>
              <a:buSzPts val="1400"/>
              <a:buFont typeface="Calibri"/>
              <a:buNone/>
              <a:defRPr>
                <a:solidFill>
                  <a:schemeClr val="lt1"/>
                </a:solidFill>
              </a:defRPr>
            </a:lvl1pPr>
            <a:lvl2pPr lvl="1" algn="l">
              <a:lnSpc>
                <a:spcPct val="100000"/>
              </a:lnSpc>
              <a:spcBef>
                <a:spcPts val="0"/>
              </a:spcBef>
              <a:spcAft>
                <a:spcPts val="0"/>
              </a:spcAft>
              <a:buClr>
                <a:schemeClr val="lt1"/>
              </a:buClr>
              <a:buSzPts val="1100"/>
              <a:buNone/>
              <a:defRPr>
                <a:solidFill>
                  <a:schemeClr val="lt1"/>
                </a:solidFill>
              </a:defRPr>
            </a:lvl2pPr>
            <a:lvl3pPr lvl="2" algn="l">
              <a:lnSpc>
                <a:spcPct val="100000"/>
              </a:lnSpc>
              <a:spcBef>
                <a:spcPts val="0"/>
              </a:spcBef>
              <a:spcAft>
                <a:spcPts val="0"/>
              </a:spcAft>
              <a:buClr>
                <a:schemeClr val="lt1"/>
              </a:buClr>
              <a:buSzPts val="1100"/>
              <a:buNone/>
              <a:defRPr>
                <a:solidFill>
                  <a:schemeClr val="lt1"/>
                </a:solidFill>
              </a:defRPr>
            </a:lvl3pPr>
            <a:lvl4pPr lvl="3" algn="l">
              <a:lnSpc>
                <a:spcPct val="100000"/>
              </a:lnSpc>
              <a:spcBef>
                <a:spcPts val="0"/>
              </a:spcBef>
              <a:spcAft>
                <a:spcPts val="0"/>
              </a:spcAft>
              <a:buClr>
                <a:schemeClr val="lt1"/>
              </a:buClr>
              <a:buSzPts val="1100"/>
              <a:buNone/>
              <a:defRPr>
                <a:solidFill>
                  <a:schemeClr val="lt1"/>
                </a:solidFill>
              </a:defRPr>
            </a:lvl4pPr>
            <a:lvl5pPr lvl="4" algn="l">
              <a:lnSpc>
                <a:spcPct val="100000"/>
              </a:lnSpc>
              <a:spcBef>
                <a:spcPts val="0"/>
              </a:spcBef>
              <a:spcAft>
                <a:spcPts val="0"/>
              </a:spcAft>
              <a:buClr>
                <a:schemeClr val="lt1"/>
              </a:buClr>
              <a:buSzPts val="1100"/>
              <a:buNone/>
              <a:defRPr>
                <a:solidFill>
                  <a:schemeClr val="lt1"/>
                </a:solidFill>
              </a:defRPr>
            </a:lvl5pPr>
            <a:lvl6pPr lvl="5" algn="l">
              <a:lnSpc>
                <a:spcPct val="100000"/>
              </a:lnSpc>
              <a:spcBef>
                <a:spcPts val="0"/>
              </a:spcBef>
              <a:spcAft>
                <a:spcPts val="0"/>
              </a:spcAft>
              <a:buClr>
                <a:schemeClr val="lt1"/>
              </a:buClr>
              <a:buSzPts val="1100"/>
              <a:buNone/>
              <a:defRPr>
                <a:solidFill>
                  <a:schemeClr val="lt1"/>
                </a:solidFill>
              </a:defRPr>
            </a:lvl6pPr>
            <a:lvl7pPr lvl="6" algn="l">
              <a:lnSpc>
                <a:spcPct val="100000"/>
              </a:lnSpc>
              <a:spcBef>
                <a:spcPts val="0"/>
              </a:spcBef>
              <a:spcAft>
                <a:spcPts val="0"/>
              </a:spcAft>
              <a:buClr>
                <a:schemeClr val="lt1"/>
              </a:buClr>
              <a:buSzPts val="1100"/>
              <a:buNone/>
              <a:defRPr>
                <a:solidFill>
                  <a:schemeClr val="lt1"/>
                </a:solidFill>
              </a:defRPr>
            </a:lvl7pPr>
            <a:lvl8pPr lvl="7" algn="l">
              <a:lnSpc>
                <a:spcPct val="100000"/>
              </a:lnSpc>
              <a:spcBef>
                <a:spcPts val="0"/>
              </a:spcBef>
              <a:spcAft>
                <a:spcPts val="0"/>
              </a:spcAft>
              <a:buClr>
                <a:schemeClr val="lt1"/>
              </a:buClr>
              <a:buSzPts val="1100"/>
              <a:buNone/>
              <a:defRPr>
                <a:solidFill>
                  <a:schemeClr val="lt1"/>
                </a:solidFill>
              </a:defRPr>
            </a:lvl8pPr>
            <a:lvl9pPr lvl="8" algn="l">
              <a:lnSpc>
                <a:spcPct val="100000"/>
              </a:lnSpc>
              <a:spcBef>
                <a:spcPts val="0"/>
              </a:spcBef>
              <a:spcAft>
                <a:spcPts val="0"/>
              </a:spcAft>
              <a:buClr>
                <a:schemeClr val="lt1"/>
              </a:buClr>
              <a:buSzPts val="1100"/>
              <a:buNone/>
              <a:defRPr>
                <a:solidFill>
                  <a:schemeClr val="lt1"/>
                </a:solidFill>
              </a:defRPr>
            </a:lvl9pPr>
          </a:lstStyle>
          <a:p>
            <a:endParaRPr/>
          </a:p>
        </p:txBody>
      </p:sp>
      <p:pic>
        <p:nvPicPr>
          <p:cNvPr id="73" name="Google Shape;73;p31" descr="A red circle with blue text&#10;&#10;AI-generated content may be incorrect."/>
          <p:cNvPicPr preferRelativeResize="0"/>
          <p:nvPr/>
        </p:nvPicPr>
        <p:blipFill rotWithShape="1">
          <a:blip r:embed="rId3">
            <a:alphaModFix/>
          </a:blip>
          <a:srcRect/>
          <a:stretch/>
        </p:blipFill>
        <p:spPr>
          <a:xfrm>
            <a:off x="11674572" y="6339855"/>
            <a:ext cx="448219" cy="448219"/>
          </a:xfrm>
          <a:prstGeom prst="rect">
            <a:avLst/>
          </a:prstGeom>
          <a:noFill/>
          <a:ln>
            <a:noFill/>
          </a:ln>
        </p:spPr>
      </p:pic>
      <p:pic>
        <p:nvPicPr>
          <p:cNvPr id="74" name="Google Shape;74;p31" descr="A blue circle with white text&#10;&#10;AI-generated content may be incorrect."/>
          <p:cNvPicPr preferRelativeResize="0"/>
          <p:nvPr/>
        </p:nvPicPr>
        <p:blipFill rotWithShape="1">
          <a:blip r:embed="rId4">
            <a:alphaModFix/>
          </a:blip>
          <a:srcRect/>
          <a:stretch/>
        </p:blipFill>
        <p:spPr>
          <a:xfrm>
            <a:off x="92088" y="6356352"/>
            <a:ext cx="420211" cy="42020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2"/>
        <p:cNvGrpSpPr/>
        <p:nvPr/>
      </p:nvGrpSpPr>
      <p:grpSpPr>
        <a:xfrm>
          <a:off x="0" y="0"/>
          <a:ext cx="0" cy="0"/>
          <a:chOff x="0" y="0"/>
          <a:chExt cx="0" cy="0"/>
        </a:xfrm>
      </p:grpSpPr>
      <p:sp>
        <p:nvSpPr>
          <p:cNvPr id="83" name="Google Shape;83;p3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3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88" name="Google Shape;88;p34"/>
          <p:cNvPicPr preferRelativeResize="0"/>
          <p:nvPr/>
        </p:nvPicPr>
        <p:blipFill rotWithShape="1">
          <a:blip r:embed="rId2">
            <a:alphaModFix/>
          </a:blip>
          <a:srcRect t="9308"/>
          <a:stretch/>
        </p:blipFill>
        <p:spPr>
          <a:xfrm>
            <a:off x="-3049" y="-8322"/>
            <a:ext cx="12192000" cy="1218990"/>
          </a:xfrm>
          <a:prstGeom prst="rect">
            <a:avLst/>
          </a:prstGeom>
          <a:noFill/>
          <a:ln>
            <a:noFill/>
          </a:ln>
          <a:effectLst>
            <a:outerShdw blurRad="50800" dist="38100" dir="5400000" sx="102000" sy="102000" algn="t" rotWithShape="0">
              <a:srgbClr val="000000">
                <a:alpha val="45490"/>
              </a:srgbClr>
            </a:outerShdw>
          </a:effectLst>
        </p:spPr>
      </p:pic>
      <p:pic>
        <p:nvPicPr>
          <p:cNvPr id="89" name="Google Shape;89;p34" descr="A red circle with blue text&#10;&#10;AI-generated content may be incorrect."/>
          <p:cNvPicPr preferRelativeResize="0"/>
          <p:nvPr/>
        </p:nvPicPr>
        <p:blipFill rotWithShape="1">
          <a:blip r:embed="rId3">
            <a:alphaModFix/>
          </a:blip>
          <a:srcRect/>
          <a:stretch/>
        </p:blipFill>
        <p:spPr>
          <a:xfrm>
            <a:off x="11674572" y="6339854"/>
            <a:ext cx="448219" cy="448219"/>
          </a:xfrm>
          <a:prstGeom prst="rect">
            <a:avLst/>
          </a:prstGeom>
          <a:noFill/>
          <a:ln>
            <a:noFill/>
          </a:ln>
        </p:spPr>
      </p:pic>
      <p:pic>
        <p:nvPicPr>
          <p:cNvPr id="90" name="Google Shape;90;p34" descr="A blue circle with white text&#10;&#10;AI-generated content may be incorrect."/>
          <p:cNvPicPr preferRelativeResize="0"/>
          <p:nvPr/>
        </p:nvPicPr>
        <p:blipFill rotWithShape="1">
          <a:blip r:embed="rId4">
            <a:alphaModFix/>
          </a:blip>
          <a:srcRect/>
          <a:stretch/>
        </p:blipFill>
        <p:spPr>
          <a:xfrm>
            <a:off x="92088" y="6356350"/>
            <a:ext cx="420210" cy="42021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1"/>
        <p:cNvGrpSpPr/>
        <p:nvPr/>
      </p:nvGrpSpPr>
      <p:grpSpPr>
        <a:xfrm>
          <a:off x="0" y="0"/>
          <a:ext cx="0" cy="0"/>
          <a:chOff x="0" y="0"/>
          <a:chExt cx="0" cy="0"/>
        </a:xfrm>
      </p:grpSpPr>
      <p:sp>
        <p:nvSpPr>
          <p:cNvPr id="92" name="Google Shape;92;p35"/>
          <p:cNvSpPr txBox="1">
            <a:spLocks noGrp="1"/>
          </p:cNvSpPr>
          <p:nvPr>
            <p:ph type="title"/>
          </p:nvPr>
        </p:nvSpPr>
        <p:spPr>
          <a:xfrm>
            <a:off x="838199" y="826782"/>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4" name="Google Shape;94;p3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98" name="Google Shape;98;p35"/>
          <p:cNvPicPr preferRelativeResize="0"/>
          <p:nvPr/>
        </p:nvPicPr>
        <p:blipFill rotWithShape="1">
          <a:blip r:embed="rId2">
            <a:alphaModFix/>
          </a:blip>
          <a:srcRect t="9308"/>
          <a:stretch/>
        </p:blipFill>
        <p:spPr>
          <a:xfrm>
            <a:off x="-3049" y="-8322"/>
            <a:ext cx="12192000" cy="1218990"/>
          </a:xfrm>
          <a:prstGeom prst="rect">
            <a:avLst/>
          </a:prstGeom>
          <a:noFill/>
          <a:ln>
            <a:noFill/>
          </a:ln>
          <a:effectLst>
            <a:outerShdw blurRad="50800" dist="38100" dir="5400000" sx="102000" sy="102000" algn="t" rotWithShape="0">
              <a:srgbClr val="000000">
                <a:alpha val="45490"/>
              </a:srgbClr>
            </a:outerShdw>
          </a:effectLst>
        </p:spPr>
      </p:pic>
      <p:pic>
        <p:nvPicPr>
          <p:cNvPr id="99" name="Google Shape;99;p35" descr="A red circle with blue text&#10;&#10;AI-generated content may be incorrect."/>
          <p:cNvPicPr preferRelativeResize="0"/>
          <p:nvPr/>
        </p:nvPicPr>
        <p:blipFill rotWithShape="1">
          <a:blip r:embed="rId3">
            <a:alphaModFix/>
          </a:blip>
          <a:srcRect/>
          <a:stretch/>
        </p:blipFill>
        <p:spPr>
          <a:xfrm>
            <a:off x="11674572" y="6339854"/>
            <a:ext cx="448219" cy="448219"/>
          </a:xfrm>
          <a:prstGeom prst="rect">
            <a:avLst/>
          </a:prstGeom>
          <a:noFill/>
          <a:ln>
            <a:noFill/>
          </a:ln>
        </p:spPr>
      </p:pic>
      <p:pic>
        <p:nvPicPr>
          <p:cNvPr id="100" name="Google Shape;100;p35" descr="A blue circle with white text&#10;&#10;AI-generated content may be incorrect."/>
          <p:cNvPicPr preferRelativeResize="0"/>
          <p:nvPr/>
        </p:nvPicPr>
        <p:blipFill rotWithShape="1">
          <a:blip r:embed="rId4">
            <a:alphaModFix/>
          </a:blip>
          <a:srcRect/>
          <a:stretch/>
        </p:blipFill>
        <p:spPr>
          <a:xfrm>
            <a:off x="92088" y="6356350"/>
            <a:ext cx="420210" cy="42021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1"/>
        <p:cNvGrpSpPr/>
        <p:nvPr/>
      </p:nvGrpSpPr>
      <p:grpSpPr>
        <a:xfrm>
          <a:off x="0" y="0"/>
          <a:ext cx="0" cy="0"/>
          <a:chOff x="0" y="0"/>
          <a:chExt cx="0" cy="0"/>
        </a:xfrm>
      </p:grpSpPr>
      <p:sp>
        <p:nvSpPr>
          <p:cNvPr id="102" name="Google Shape;102;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39"/>
          <p:cNvSpPr>
            <a:spLocks noGrp="1"/>
          </p:cNvSpPr>
          <p:nvPr>
            <p:ph type="pic" idx="2"/>
          </p:nvPr>
        </p:nvSpPr>
        <p:spPr>
          <a:xfrm>
            <a:off x="5183188" y="987425"/>
            <a:ext cx="6172200" cy="4873625"/>
          </a:xfrm>
          <a:prstGeom prst="rect">
            <a:avLst/>
          </a:prstGeom>
          <a:noFill/>
          <a:ln>
            <a:noFill/>
          </a:ln>
        </p:spPr>
      </p:sp>
      <p:sp>
        <p:nvSpPr>
          <p:cNvPr id="104" name="Google Shape;104;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5" name="Google Shape;10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08" name="Google Shape;108;p39"/>
          <p:cNvPicPr preferRelativeResize="0"/>
          <p:nvPr/>
        </p:nvPicPr>
        <p:blipFill rotWithShape="1">
          <a:blip r:embed="rId2">
            <a:alphaModFix/>
          </a:blip>
          <a:srcRect t="9308"/>
          <a:stretch/>
        </p:blipFill>
        <p:spPr>
          <a:xfrm>
            <a:off x="-3049" y="-8322"/>
            <a:ext cx="12192000" cy="1218990"/>
          </a:xfrm>
          <a:prstGeom prst="rect">
            <a:avLst/>
          </a:prstGeom>
          <a:noFill/>
          <a:ln>
            <a:noFill/>
          </a:ln>
          <a:effectLst>
            <a:outerShdw blurRad="50800" dist="38100" dir="5400000" sx="102000" sy="102000" algn="t" rotWithShape="0">
              <a:srgbClr val="000000">
                <a:alpha val="45490"/>
              </a:srgbClr>
            </a:outerShdw>
          </a:effectLst>
        </p:spPr>
      </p:pic>
      <p:pic>
        <p:nvPicPr>
          <p:cNvPr id="109" name="Google Shape;109;p39" descr="A red circle with blue text&#10;&#10;AI-generated content may be incorrect."/>
          <p:cNvPicPr preferRelativeResize="0"/>
          <p:nvPr/>
        </p:nvPicPr>
        <p:blipFill rotWithShape="1">
          <a:blip r:embed="rId3">
            <a:alphaModFix/>
          </a:blip>
          <a:srcRect/>
          <a:stretch/>
        </p:blipFill>
        <p:spPr>
          <a:xfrm>
            <a:off x="11674572" y="6339854"/>
            <a:ext cx="448219" cy="448219"/>
          </a:xfrm>
          <a:prstGeom prst="rect">
            <a:avLst/>
          </a:prstGeom>
          <a:noFill/>
          <a:ln>
            <a:noFill/>
          </a:ln>
        </p:spPr>
      </p:pic>
      <p:pic>
        <p:nvPicPr>
          <p:cNvPr id="110" name="Google Shape;110;p39" descr="A blue circle with white text&#10;&#10;AI-generated content may be incorrect."/>
          <p:cNvPicPr preferRelativeResize="0"/>
          <p:nvPr/>
        </p:nvPicPr>
        <p:blipFill rotWithShape="1">
          <a:blip r:embed="rId4">
            <a:alphaModFix/>
          </a:blip>
          <a:srcRect/>
          <a:stretch/>
        </p:blipFill>
        <p:spPr>
          <a:xfrm>
            <a:off x="92088" y="6356350"/>
            <a:ext cx="420210" cy="42021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5"/>
          <p:cNvSpPr txBox="1">
            <a:spLocks noGrp="1"/>
          </p:cNvSpPr>
          <p:nvPr>
            <p:ph type="title"/>
          </p:nvPr>
        </p:nvSpPr>
        <p:spPr>
          <a:xfrm>
            <a:off x="838199" y="826782"/>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5"/>
          <p:cNvSpPr txBox="1">
            <a:spLocks noGrp="1"/>
          </p:cNvSpPr>
          <p:nvPr>
            <p:ph type="body" idx="1"/>
          </p:nvPr>
        </p:nvSpPr>
        <p:spPr>
          <a:xfrm>
            <a:off x="838200" y="2377720"/>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7" r:id="rId5"/>
    <p:sldLayoutId id="2147483659" r:id="rId6"/>
    <p:sldLayoutId id="2147483660" r:id="rId7"/>
    <p:sldLayoutId id="2147483661"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jpg"/><Relationship Id="rId26" Type="http://schemas.openxmlformats.org/officeDocument/2006/relationships/image" Target="../media/image39.jpg"/><Relationship Id="rId21" Type="http://schemas.openxmlformats.org/officeDocument/2006/relationships/image" Target="../media/image34.jpg"/><Relationship Id="rId34" Type="http://schemas.openxmlformats.org/officeDocument/2006/relationships/image" Target="../media/image47.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jpg"/><Relationship Id="rId33" Type="http://schemas.openxmlformats.org/officeDocument/2006/relationships/image" Target="../media/image46.jpg"/><Relationship Id="rId2" Type="http://schemas.openxmlformats.org/officeDocument/2006/relationships/notesSlide" Target="../notesSlides/notesSlide6.xml"/><Relationship Id="rId16" Type="http://schemas.openxmlformats.org/officeDocument/2006/relationships/image" Target="../media/image29.png"/><Relationship Id="rId20" Type="http://schemas.openxmlformats.org/officeDocument/2006/relationships/image" Target="../media/image33.png"/><Relationship Id="rId29"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jpg"/><Relationship Id="rId5" Type="http://schemas.openxmlformats.org/officeDocument/2006/relationships/image" Target="../media/image18.jpg"/><Relationship Id="rId15" Type="http://schemas.openxmlformats.org/officeDocument/2006/relationships/image" Target="../media/image28.png"/><Relationship Id="rId23" Type="http://schemas.openxmlformats.org/officeDocument/2006/relationships/image" Target="../media/image36.jpg"/><Relationship Id="rId28" Type="http://schemas.openxmlformats.org/officeDocument/2006/relationships/image" Target="../media/image41.png"/><Relationship Id="rId36" Type="http://schemas.openxmlformats.org/officeDocument/2006/relationships/image" Target="../media/image49.png"/><Relationship Id="rId10" Type="http://schemas.openxmlformats.org/officeDocument/2006/relationships/image" Target="../media/image23.png"/><Relationship Id="rId19" Type="http://schemas.openxmlformats.org/officeDocument/2006/relationships/image" Target="../media/image32.png"/><Relationship Id="rId31"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jpg"/><Relationship Id="rId30" Type="http://schemas.openxmlformats.org/officeDocument/2006/relationships/image" Target="../media/image43.png"/><Relationship Id="rId35" Type="http://schemas.openxmlformats.org/officeDocument/2006/relationships/image" Target="../media/image48.png"/><Relationship Id="rId8" Type="http://schemas.openxmlformats.org/officeDocument/2006/relationships/image" Target="../media/image21.jpg"/><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p:nvPr/>
        </p:nvSpPr>
        <p:spPr>
          <a:xfrm>
            <a:off x="6187440" y="1718400"/>
            <a:ext cx="5694217" cy="4517808"/>
          </a:xfrm>
          <a:prstGeom prst="rect">
            <a:avLst/>
          </a:prstGeom>
        </p:spPr>
        <p:txBody>
          <a:bodyPr>
            <a:normAutofit fontScale="70000" lnSpcReduction="20000"/>
            <a:scene3d>
              <a:camera prst="orthographicFront"/>
              <a:lightRig rig="threePt" dir="t"/>
            </a:scene3d>
            <a:sp3d extrusionH="57150">
              <a:bevelT w="69850" h="38100" prst="cross"/>
            </a:sp3d>
          </a:bodyPr>
          <a:lstStyle>
            <a:defPPr>
              <a:defRPr lang="en-ZM"/>
            </a:defPPr>
            <a:lvl1pPr marL="0" algn="ctr" defTabSz="914400" eaLnBrk="1" latinLnBrk="0" hangingPunct="1">
              <a:lnSpc>
                <a:spcPct val="90000"/>
              </a:lnSpc>
              <a:spcBef>
                <a:spcPct val="0"/>
              </a:spcBef>
              <a:buNone/>
              <a:defRPr sz="4400" b="1" kern="1200">
                <a:gradFill>
                  <a:gsLst>
                    <a:gs pos="0">
                      <a:srgbClr val="250D62"/>
                    </a:gs>
                    <a:gs pos="100000">
                      <a:srgbClr val="2E64CC"/>
                    </a:gs>
                  </a:gsLst>
                  <a:lin ang="17400000" scaled="0"/>
                </a:gradFill>
                <a:latin typeface="Gill Sans MT" panose="020B0502020104020203" pitchFamily="34" charset="0"/>
                <a:ea typeface="+mj-ea"/>
                <a:cs typeface="+mj-cs"/>
              </a:defRPr>
            </a:lvl1pPr>
            <a:lvl2pPr marL="457200" defTabSz="914400" eaLnBrk="1" latinLnBrk="0" hangingPunct="1">
              <a:defRPr sz="1800" kern="1200">
                <a:solidFill>
                  <a:schemeClr val="tx1"/>
                </a:solidFill>
                <a:latin typeface="+mn-lt"/>
                <a:ea typeface="+mn-ea"/>
                <a:cs typeface="+mn-cs"/>
              </a:defRPr>
            </a:lvl2pPr>
            <a:lvl3pPr marL="914400" defTabSz="914400" eaLnBrk="1" latinLnBrk="0" hangingPunct="1">
              <a:defRPr sz="1800" kern="1200">
                <a:solidFill>
                  <a:schemeClr val="tx1"/>
                </a:solidFill>
                <a:latin typeface="+mn-lt"/>
                <a:ea typeface="+mn-ea"/>
                <a:cs typeface="+mn-cs"/>
              </a:defRPr>
            </a:lvl3pPr>
            <a:lvl4pPr marL="1371600" defTabSz="914400" eaLnBrk="1" latinLnBrk="0" hangingPunct="1">
              <a:defRPr sz="1800" kern="1200">
                <a:solidFill>
                  <a:schemeClr val="tx1"/>
                </a:solidFill>
                <a:latin typeface="+mn-lt"/>
                <a:ea typeface="+mn-ea"/>
                <a:cs typeface="+mn-cs"/>
              </a:defRPr>
            </a:lvl4pPr>
            <a:lvl5pPr marL="1828800" defTabSz="914400" eaLnBrk="1" latinLnBrk="0" hangingPunct="1">
              <a:defRPr sz="1800" kern="1200">
                <a:solidFill>
                  <a:schemeClr val="tx1"/>
                </a:solidFill>
                <a:latin typeface="+mn-lt"/>
                <a:ea typeface="+mn-ea"/>
                <a:cs typeface="+mn-cs"/>
              </a:defRPr>
            </a:lvl5pPr>
            <a:lvl6pPr marL="2286000" defTabSz="914400" eaLnBrk="1" latinLnBrk="0" hangingPunct="1">
              <a:defRPr sz="1800" kern="1200">
                <a:solidFill>
                  <a:schemeClr val="tx1"/>
                </a:solidFill>
                <a:latin typeface="+mn-lt"/>
                <a:ea typeface="+mn-ea"/>
                <a:cs typeface="+mn-cs"/>
              </a:defRPr>
            </a:lvl6pPr>
            <a:lvl7pPr marL="2743200" defTabSz="914400" eaLnBrk="1" latinLnBrk="0" hangingPunct="1">
              <a:defRPr sz="1800" kern="1200">
                <a:solidFill>
                  <a:schemeClr val="tx1"/>
                </a:solidFill>
                <a:latin typeface="+mn-lt"/>
                <a:ea typeface="+mn-ea"/>
                <a:cs typeface="+mn-cs"/>
              </a:defRPr>
            </a:lvl7pPr>
            <a:lvl8pPr marL="3200400" defTabSz="914400" eaLnBrk="1" latinLnBrk="0" hangingPunct="1">
              <a:defRPr sz="1800" kern="1200">
                <a:solidFill>
                  <a:schemeClr val="tx1"/>
                </a:solidFill>
                <a:latin typeface="+mn-lt"/>
                <a:ea typeface="+mn-ea"/>
                <a:cs typeface="+mn-cs"/>
              </a:defRPr>
            </a:lvl8pPr>
            <a:lvl9pPr marL="3657600" defTabSz="914400" eaLnBrk="1" latinLnBrk="0" hangingPunct="1">
              <a:defRPr sz="1800" kern="1200">
                <a:solidFill>
                  <a:schemeClr val="tx1"/>
                </a:solidFill>
                <a:latin typeface="+mn-lt"/>
                <a:ea typeface="+mn-ea"/>
                <a:cs typeface="+mn-cs"/>
              </a:defRPr>
            </a:lvl9pPr>
          </a:lstStyle>
          <a:p>
            <a:pPr>
              <a:lnSpc>
                <a:spcPct val="134000"/>
              </a:lnSpc>
            </a:pPr>
            <a:r>
              <a:rPr lang="en-GB" dirty="0">
                <a:sym typeface="Gill Sans"/>
              </a:rPr>
              <a:t>COMESA DIGITAL RETAIL PAYMENTS PLATFORM (DRPP) UPDATE</a:t>
            </a:r>
            <a:endParaRPr dirty="0"/>
          </a:p>
          <a:p>
            <a:pPr>
              <a:lnSpc>
                <a:spcPct val="134000"/>
              </a:lnSpc>
            </a:pPr>
            <a:endParaRPr dirty="0">
              <a:sym typeface="Gill Sans"/>
            </a:endParaRPr>
          </a:p>
          <a:p>
            <a:pPr>
              <a:lnSpc>
                <a:spcPct val="134000"/>
              </a:lnSpc>
            </a:pPr>
            <a:r>
              <a:rPr lang="en-GB" sz="3400" dirty="0">
                <a:sym typeface="Gill Sans"/>
              </a:rPr>
              <a:t>KEMPINSKI HOTEL</a:t>
            </a:r>
            <a:endParaRPr sz="3400" dirty="0"/>
          </a:p>
          <a:p>
            <a:pPr>
              <a:lnSpc>
                <a:spcPct val="134000"/>
              </a:lnSpc>
            </a:pPr>
            <a:endParaRPr dirty="0">
              <a:sym typeface="Gill Sans"/>
            </a:endParaRPr>
          </a:p>
          <a:p>
            <a:pPr>
              <a:lnSpc>
                <a:spcPct val="134000"/>
              </a:lnSpc>
            </a:pPr>
            <a:r>
              <a:rPr lang="en-GB" sz="2900" dirty="0">
                <a:sym typeface="Gill Sans"/>
              </a:rPr>
              <a:t>ACCRA-GHANA</a:t>
            </a:r>
            <a:endParaRPr sz="2900" dirty="0">
              <a:sym typeface="Gill Sans"/>
            </a:endParaRPr>
          </a:p>
          <a:p>
            <a:pPr>
              <a:lnSpc>
                <a:spcPct val="134000"/>
              </a:lnSpc>
            </a:pPr>
            <a:r>
              <a:rPr lang="en-GB" sz="2900" dirty="0">
                <a:sym typeface="Gill Sans"/>
              </a:rPr>
              <a:t>14</a:t>
            </a:r>
            <a:r>
              <a:rPr lang="en-GB" sz="2900" baseline="30000" dirty="0">
                <a:sym typeface="Gill Sans"/>
              </a:rPr>
              <a:t>th</a:t>
            </a:r>
            <a:r>
              <a:rPr lang="en-GB" sz="2900" dirty="0">
                <a:sym typeface="Gill Sans"/>
              </a:rPr>
              <a:t> April 2025</a:t>
            </a:r>
            <a:endParaRPr sz="2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11"/>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Local Currency Algorithm</a:t>
            </a:r>
            <a:endParaRPr sz="3200" b="1" dirty="0">
              <a:latin typeface="Gill Sans" panose="020B0604020202020204" charset="0"/>
            </a:endParaRPr>
          </a:p>
        </p:txBody>
      </p:sp>
      <p:sp>
        <p:nvSpPr>
          <p:cNvPr id="337" name="Google Shape;337;p11"/>
          <p:cNvSpPr txBox="1"/>
          <p:nvPr/>
        </p:nvSpPr>
        <p:spPr>
          <a:xfrm>
            <a:off x="600975" y="1366852"/>
            <a:ext cx="11258100" cy="25852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800" dirty="0">
                <a:solidFill>
                  <a:schemeClr val="dk1"/>
                </a:solidFill>
                <a:latin typeface="Gill Sans" panose="020B0604020202020204" charset="0"/>
              </a:rPr>
              <a:t>International remittances at scale with net settling in local currency, DRPP is an:	</a:t>
            </a:r>
            <a:endParaRPr sz="1800" dirty="0">
              <a:solidFill>
                <a:schemeClr val="dk1"/>
              </a:solidFill>
              <a:latin typeface="Gill Sans" panose="020B0604020202020204" charset="0"/>
            </a:endParaRPr>
          </a:p>
          <a:p>
            <a:pPr marL="457200" marR="0" lvl="0" indent="0" algn="l" rtl="0">
              <a:lnSpc>
                <a:spcPct val="100000"/>
              </a:lnSpc>
              <a:spcBef>
                <a:spcPts val="0"/>
              </a:spcBef>
              <a:spcAft>
                <a:spcPts val="0"/>
              </a:spcAft>
              <a:buNone/>
            </a:pPr>
            <a:endParaRPr sz="1800" dirty="0">
              <a:solidFill>
                <a:schemeClr val="dk1"/>
              </a:solidFill>
              <a:latin typeface="Gill Sans" panose="020B0604020202020204" charset="0"/>
            </a:endParaRPr>
          </a:p>
          <a:p>
            <a:pPr marL="457200" marR="0" lvl="0" indent="-342900" algn="l" rtl="0">
              <a:lnSpc>
                <a:spcPct val="100000"/>
              </a:lnSpc>
              <a:spcBef>
                <a:spcPts val="0"/>
              </a:spcBef>
              <a:spcAft>
                <a:spcPts val="0"/>
              </a:spcAft>
              <a:buClr>
                <a:schemeClr val="dk1"/>
              </a:buClr>
              <a:buSzPts val="1800"/>
              <a:buAutoNum type="arabicPeriod"/>
            </a:pPr>
            <a:r>
              <a:rPr lang="en-GB" sz="1800" dirty="0">
                <a:solidFill>
                  <a:schemeClr val="dk1"/>
                </a:solidFill>
                <a:latin typeface="Gill Sans" panose="020B0604020202020204" charset="0"/>
              </a:rPr>
              <a:t>Inclusive and Instant Payment Solution (IIPS)</a:t>
            </a:r>
            <a:endParaRPr sz="1800" dirty="0">
              <a:solidFill>
                <a:schemeClr val="dk1"/>
              </a:solidFill>
              <a:latin typeface="Gill Sans" panose="020B0604020202020204" charset="0"/>
            </a:endParaRPr>
          </a:p>
          <a:p>
            <a:pPr marL="914400" marR="0" lvl="1" indent="-342900" algn="l" rtl="0">
              <a:lnSpc>
                <a:spcPct val="100000"/>
              </a:lnSpc>
              <a:spcBef>
                <a:spcPts val="0"/>
              </a:spcBef>
              <a:spcAft>
                <a:spcPts val="0"/>
              </a:spcAft>
              <a:buClr>
                <a:schemeClr val="dk1"/>
              </a:buClr>
              <a:buSzPts val="1800"/>
              <a:buAutoNum type="alphaLcPeriod"/>
            </a:pPr>
            <a:r>
              <a:rPr lang="en-GB" sz="1800" dirty="0">
                <a:solidFill>
                  <a:schemeClr val="dk1"/>
                </a:solidFill>
                <a:latin typeface="Gill Sans" panose="020B0604020202020204" charset="0"/>
              </a:rPr>
              <a:t>Pre-funded liquidity and liquidity management guarantees settlement in local currency</a:t>
            </a:r>
            <a:endParaRPr sz="1800" dirty="0">
              <a:solidFill>
                <a:schemeClr val="dk1"/>
              </a:solidFill>
              <a:latin typeface="Gill Sans" panose="020B0604020202020204" charset="0"/>
            </a:endParaRPr>
          </a:p>
          <a:p>
            <a:pPr marL="914400" marR="0" lvl="1" indent="-342900" algn="l" rtl="0">
              <a:lnSpc>
                <a:spcPct val="100000"/>
              </a:lnSpc>
              <a:spcBef>
                <a:spcPts val="0"/>
              </a:spcBef>
              <a:spcAft>
                <a:spcPts val="0"/>
              </a:spcAft>
              <a:buClr>
                <a:schemeClr val="dk1"/>
              </a:buClr>
              <a:buSzPts val="1800"/>
              <a:buAutoNum type="alphaLcPeriod"/>
            </a:pPr>
            <a:r>
              <a:rPr lang="en-GB" sz="1800" dirty="0">
                <a:solidFill>
                  <a:schemeClr val="dk1"/>
                </a:solidFill>
                <a:latin typeface="Gill Sans" panose="020B0604020202020204" charset="0"/>
              </a:rPr>
              <a:t>Orchestration of </a:t>
            </a:r>
            <a:r>
              <a:rPr lang="en-GB" sz="1800" i="1" dirty="0">
                <a:solidFill>
                  <a:schemeClr val="dk1"/>
                </a:solidFill>
                <a:latin typeface="Gill Sans" panose="020B0604020202020204" charset="0"/>
              </a:rPr>
              <a:t>ISO 20022 for IIPS</a:t>
            </a:r>
            <a:r>
              <a:rPr lang="en-GB" sz="1800" dirty="0">
                <a:solidFill>
                  <a:schemeClr val="dk1"/>
                </a:solidFill>
                <a:latin typeface="Gill Sans" panose="020B0604020202020204" charset="0"/>
              </a:rPr>
              <a:t> delivered with 3 phases</a:t>
            </a:r>
            <a:endParaRPr sz="1800" dirty="0">
              <a:solidFill>
                <a:schemeClr val="dk1"/>
              </a:solidFill>
              <a:latin typeface="Gill Sans" panose="020B0604020202020204" charset="0"/>
            </a:endParaRPr>
          </a:p>
          <a:p>
            <a:pPr marL="1371600" marR="0" lvl="2" indent="-342900" algn="l" rtl="0">
              <a:lnSpc>
                <a:spcPct val="100000"/>
              </a:lnSpc>
              <a:spcBef>
                <a:spcPts val="0"/>
              </a:spcBef>
              <a:spcAft>
                <a:spcPts val="0"/>
              </a:spcAft>
              <a:buClr>
                <a:schemeClr val="dk1"/>
              </a:buClr>
              <a:buSzPts val="1800"/>
              <a:buAutoNum type="romanLcPeriod"/>
            </a:pPr>
            <a:r>
              <a:rPr lang="en-GB" sz="1800" dirty="0">
                <a:solidFill>
                  <a:schemeClr val="dk1"/>
                </a:solidFill>
                <a:latin typeface="Gill Sans" panose="020B0604020202020204" charset="0"/>
              </a:rPr>
              <a:t>Discovery </a:t>
            </a:r>
            <a:endParaRPr sz="1800" dirty="0">
              <a:solidFill>
                <a:schemeClr val="dk1"/>
              </a:solidFill>
              <a:latin typeface="Gill Sans" panose="020B0604020202020204" charset="0"/>
            </a:endParaRPr>
          </a:p>
          <a:p>
            <a:pPr marL="1371600" marR="0" lvl="2" indent="-342900" algn="l" rtl="0">
              <a:lnSpc>
                <a:spcPct val="100000"/>
              </a:lnSpc>
              <a:spcBef>
                <a:spcPts val="0"/>
              </a:spcBef>
              <a:spcAft>
                <a:spcPts val="0"/>
              </a:spcAft>
              <a:buClr>
                <a:schemeClr val="dk1"/>
              </a:buClr>
              <a:buSzPts val="1800"/>
              <a:buAutoNum type="romanLcPeriod"/>
            </a:pPr>
            <a:r>
              <a:rPr lang="en-GB" sz="1800" dirty="0">
                <a:solidFill>
                  <a:schemeClr val="dk1"/>
                </a:solidFill>
                <a:latin typeface="Gill Sans" panose="020B0604020202020204" charset="0"/>
              </a:rPr>
              <a:t>Agreement </a:t>
            </a:r>
            <a:endParaRPr sz="1800" dirty="0">
              <a:solidFill>
                <a:schemeClr val="dk1"/>
              </a:solidFill>
              <a:latin typeface="Gill Sans" panose="020B0604020202020204" charset="0"/>
            </a:endParaRPr>
          </a:p>
          <a:p>
            <a:pPr marL="1371600" marR="0" lvl="2" indent="-342900" algn="l" rtl="0">
              <a:lnSpc>
                <a:spcPct val="100000"/>
              </a:lnSpc>
              <a:spcBef>
                <a:spcPts val="0"/>
              </a:spcBef>
              <a:spcAft>
                <a:spcPts val="0"/>
              </a:spcAft>
              <a:buClr>
                <a:schemeClr val="dk1"/>
              </a:buClr>
              <a:buSzPts val="1800"/>
              <a:buAutoNum type="romanLcPeriod"/>
            </a:pPr>
            <a:r>
              <a:rPr lang="en-GB" sz="1800" dirty="0">
                <a:solidFill>
                  <a:schemeClr val="dk1"/>
                </a:solidFill>
                <a:latin typeface="Gill Sans" panose="020B0604020202020204" charset="0"/>
              </a:rPr>
              <a:t>Transfer </a:t>
            </a:r>
          </a:p>
          <a:p>
            <a:pPr marL="1028700" marR="0" lvl="2" algn="l" rtl="0">
              <a:lnSpc>
                <a:spcPct val="100000"/>
              </a:lnSpc>
              <a:spcBef>
                <a:spcPts val="0"/>
              </a:spcBef>
              <a:spcAft>
                <a:spcPts val="0"/>
              </a:spcAft>
              <a:buClr>
                <a:schemeClr val="dk1"/>
              </a:buClr>
              <a:buSzPts val="1800"/>
            </a:pPr>
            <a:endParaRPr sz="1800" dirty="0">
              <a:solidFill>
                <a:schemeClr val="dk1"/>
              </a:solidFill>
              <a:latin typeface="Gill Sans" panose="020B0604020202020204" charset="0"/>
            </a:endParaRPr>
          </a:p>
        </p:txBody>
      </p:sp>
      <p:sp>
        <p:nvSpPr>
          <p:cNvPr id="2" name="TextBox 1">
            <a:extLst>
              <a:ext uri="{FF2B5EF4-FFF2-40B4-BE49-F238E27FC236}">
                <a16:creationId xmlns:a16="http://schemas.microsoft.com/office/drawing/2014/main" id="{1AC1D140-8F45-66BF-3EC2-8B56C8979039}"/>
              </a:ext>
            </a:extLst>
          </p:cNvPr>
          <p:cNvSpPr txBox="1"/>
          <p:nvPr/>
        </p:nvSpPr>
        <p:spPr>
          <a:xfrm>
            <a:off x="7391400" y="2798100"/>
            <a:ext cx="4800600" cy="830997"/>
          </a:xfrm>
          <a:prstGeom prst="rect">
            <a:avLst/>
          </a:prstGeom>
          <a:noFill/>
        </p:spPr>
        <p:txBody>
          <a:bodyPr wrap="square" rtlCol="0">
            <a:spAutoFit/>
          </a:bodyPr>
          <a:lstStyle/>
          <a:p>
            <a:r>
              <a:rPr lang="en-GB" sz="1600" dirty="0">
                <a:solidFill>
                  <a:schemeClr val="dk1"/>
                </a:solidFill>
                <a:latin typeface="Gill Sans" panose="020B0604020202020204" charset="0"/>
              </a:rPr>
              <a:t>⇒ Ensures that scalable solution, real-time decisions are binding, reducing failed transactions, and net settlement is covered by pre-funded liquidity </a:t>
            </a:r>
          </a:p>
        </p:txBody>
      </p:sp>
      <p:sp>
        <p:nvSpPr>
          <p:cNvPr id="3" name="TextBox 2">
            <a:extLst>
              <a:ext uri="{FF2B5EF4-FFF2-40B4-BE49-F238E27FC236}">
                <a16:creationId xmlns:a16="http://schemas.microsoft.com/office/drawing/2014/main" id="{4F4204E2-9BD2-B8C8-0415-7A5EE2DD856C}"/>
              </a:ext>
            </a:extLst>
          </p:cNvPr>
          <p:cNvSpPr txBox="1"/>
          <p:nvPr/>
        </p:nvSpPr>
        <p:spPr>
          <a:xfrm>
            <a:off x="7900767" y="5657671"/>
            <a:ext cx="4348164" cy="1107996"/>
          </a:xfrm>
          <a:prstGeom prst="rect">
            <a:avLst/>
          </a:prstGeom>
          <a:noFill/>
        </p:spPr>
        <p:txBody>
          <a:bodyPr wrap="square" rtlCol="0">
            <a:spAutoFit/>
          </a:bodyPr>
          <a:lstStyle/>
          <a:p>
            <a:r>
              <a:rPr lang="en-GB" sz="1600" dirty="0">
                <a:solidFill>
                  <a:schemeClr val="dk1"/>
                </a:solidFill>
                <a:latin typeface="Gill Sans" panose="020B0604020202020204" charset="0"/>
              </a:rPr>
              <a:t>⇒ Graceful limiting of exposure - either through liquidity caps or agreement phase and no settlement risk </a:t>
            </a:r>
          </a:p>
          <a:p>
            <a:endParaRPr lang="en-GB" sz="1800" dirty="0"/>
          </a:p>
        </p:txBody>
      </p:sp>
      <p:sp>
        <p:nvSpPr>
          <p:cNvPr id="4" name="Google Shape;337;p11">
            <a:extLst>
              <a:ext uri="{FF2B5EF4-FFF2-40B4-BE49-F238E27FC236}">
                <a16:creationId xmlns:a16="http://schemas.microsoft.com/office/drawing/2014/main" id="{557AC13F-8A59-1707-C70E-62A22AC5F46A}"/>
              </a:ext>
            </a:extLst>
          </p:cNvPr>
          <p:cNvSpPr txBox="1"/>
          <p:nvPr/>
        </p:nvSpPr>
        <p:spPr>
          <a:xfrm>
            <a:off x="600975" y="4029164"/>
            <a:ext cx="11258100" cy="1754286"/>
          </a:xfrm>
          <a:prstGeom prst="rect">
            <a:avLst/>
          </a:prstGeom>
          <a:noFill/>
          <a:ln>
            <a:noFill/>
          </a:ln>
        </p:spPr>
        <p:txBody>
          <a:bodyPr spcFirstLastPara="1" wrap="square" lIns="91425" tIns="45700" rIns="91425" bIns="45700" anchor="t" anchorCtr="0">
            <a:spAutoFit/>
          </a:bodyPr>
          <a:lstStyle/>
          <a:p>
            <a:pPr marL="571500" marR="0" lvl="0" indent="-457200" algn="l" rtl="0">
              <a:lnSpc>
                <a:spcPct val="100000"/>
              </a:lnSpc>
              <a:spcBef>
                <a:spcPts val="0"/>
              </a:spcBef>
              <a:spcAft>
                <a:spcPts val="0"/>
              </a:spcAft>
              <a:buClr>
                <a:schemeClr val="dk1"/>
              </a:buClr>
              <a:buSzPts val="1800"/>
              <a:buFont typeface="+mj-lt"/>
              <a:buAutoNum type="arabicPeriod" startAt="2"/>
            </a:pPr>
            <a:r>
              <a:rPr lang="en-GB" sz="1800" dirty="0">
                <a:solidFill>
                  <a:schemeClr val="dk1"/>
                </a:solidFill>
                <a:latin typeface="Gill Sans" panose="020B0604020202020204" charset="0"/>
              </a:rPr>
              <a:t>Where Foreign Exchange Providers (FXPs) </a:t>
            </a:r>
            <a:endParaRPr sz="1800" dirty="0">
              <a:solidFill>
                <a:schemeClr val="dk1"/>
              </a:solidFill>
              <a:latin typeface="Gill Sans" panose="020B0604020202020204" charset="0"/>
            </a:endParaRPr>
          </a:p>
          <a:p>
            <a:pPr marL="914400" marR="0" lvl="1" indent="-342900" algn="l" rtl="0">
              <a:lnSpc>
                <a:spcPct val="100000"/>
              </a:lnSpc>
              <a:spcBef>
                <a:spcPts val="0"/>
              </a:spcBef>
              <a:spcAft>
                <a:spcPts val="0"/>
              </a:spcAft>
              <a:buClr>
                <a:schemeClr val="dk1"/>
              </a:buClr>
              <a:buSzPts val="1800"/>
              <a:buAutoNum type="alphaLcPeriod"/>
            </a:pPr>
            <a:r>
              <a:rPr lang="en-GB" sz="1800" dirty="0">
                <a:solidFill>
                  <a:schemeClr val="dk1"/>
                </a:solidFill>
                <a:latin typeface="Gill Sans" panose="020B0604020202020204" charset="0"/>
              </a:rPr>
              <a:t>Have </a:t>
            </a:r>
            <a:r>
              <a:rPr lang="en-GB" sz="1800" b="1" dirty="0">
                <a:solidFill>
                  <a:schemeClr val="dk1"/>
                </a:solidFill>
                <a:latin typeface="Gill Sans" panose="020B0604020202020204" charset="0"/>
              </a:rPr>
              <a:t>scaled market access</a:t>
            </a:r>
            <a:r>
              <a:rPr lang="en-GB" sz="1800" dirty="0">
                <a:solidFill>
                  <a:schemeClr val="dk1"/>
                </a:solidFill>
                <a:latin typeface="Gill Sans" panose="020B0604020202020204" charset="0"/>
              </a:rPr>
              <a:t> through single connection to the regional hub </a:t>
            </a:r>
          </a:p>
          <a:p>
            <a:pPr marL="914400" marR="0" lvl="1" indent="-342900" algn="l" rtl="0">
              <a:lnSpc>
                <a:spcPct val="100000"/>
              </a:lnSpc>
              <a:spcBef>
                <a:spcPts val="0"/>
              </a:spcBef>
              <a:spcAft>
                <a:spcPts val="0"/>
              </a:spcAft>
              <a:buClr>
                <a:schemeClr val="dk1"/>
              </a:buClr>
              <a:buSzPts val="1800"/>
              <a:buAutoNum type="alphaLcPeriod"/>
            </a:pPr>
            <a:r>
              <a:rPr lang="en-GB" sz="1800" dirty="0">
                <a:solidFill>
                  <a:schemeClr val="dk1"/>
                </a:solidFill>
                <a:latin typeface="Gill Sans" panose="020B0604020202020204" charset="0"/>
              </a:rPr>
              <a:t>Can </a:t>
            </a:r>
            <a:r>
              <a:rPr lang="en-GB" sz="1800" b="1" dirty="0">
                <a:solidFill>
                  <a:schemeClr val="dk1"/>
                </a:solidFill>
                <a:latin typeface="Gill Sans" panose="020B0604020202020204" charset="0"/>
              </a:rPr>
              <a:t>manage forex exposure</a:t>
            </a:r>
            <a:r>
              <a:rPr lang="en-GB" sz="1800" dirty="0">
                <a:solidFill>
                  <a:schemeClr val="dk1"/>
                </a:solidFill>
                <a:latin typeface="Gill Sans" panose="020B0604020202020204" charset="0"/>
              </a:rPr>
              <a:t> by quoting rate per transaction, </a:t>
            </a:r>
          </a:p>
          <a:p>
            <a:pPr marL="571500" marR="0" lvl="1" algn="l" rtl="0">
              <a:lnSpc>
                <a:spcPct val="100000"/>
              </a:lnSpc>
              <a:spcBef>
                <a:spcPts val="0"/>
              </a:spcBef>
              <a:spcAft>
                <a:spcPts val="0"/>
              </a:spcAft>
              <a:buClr>
                <a:schemeClr val="dk1"/>
              </a:buClr>
              <a:buSzPts val="1800"/>
            </a:pPr>
            <a:r>
              <a:rPr lang="en-GB" sz="1800" dirty="0">
                <a:solidFill>
                  <a:schemeClr val="dk1"/>
                </a:solidFill>
                <a:latin typeface="Gill Sans" panose="020B0604020202020204" charset="0"/>
              </a:rPr>
              <a:t>		so can adapt to market movements</a:t>
            </a:r>
            <a:endParaRPr sz="1800" dirty="0">
              <a:solidFill>
                <a:schemeClr val="dk1"/>
              </a:solidFill>
              <a:latin typeface="Gill Sans" panose="020B0604020202020204" charset="0"/>
            </a:endParaRPr>
          </a:p>
          <a:p>
            <a:pPr marL="1028700" marR="0" lvl="1" indent="-457200" algn="l" rtl="0">
              <a:lnSpc>
                <a:spcPct val="100000"/>
              </a:lnSpc>
              <a:spcBef>
                <a:spcPts val="0"/>
              </a:spcBef>
              <a:spcAft>
                <a:spcPts val="0"/>
              </a:spcAft>
              <a:buClr>
                <a:schemeClr val="dk1"/>
              </a:buClr>
              <a:buSzPts val="1800"/>
              <a:buFont typeface="+mj-lt"/>
              <a:buAutoNum type="alphaLcPeriod" startAt="3"/>
            </a:pPr>
            <a:r>
              <a:rPr lang="en-GB" sz="1800" dirty="0">
                <a:solidFill>
                  <a:schemeClr val="dk1"/>
                </a:solidFill>
                <a:latin typeface="Gill Sans" panose="020B0604020202020204" charset="0"/>
              </a:rPr>
              <a:t>Settlement is in the local jurisdiction in local currency, </a:t>
            </a:r>
          </a:p>
          <a:p>
            <a:pPr marL="571500" lvl="7">
              <a:buClr>
                <a:schemeClr val="dk1"/>
              </a:buClr>
              <a:buSzPts val="1800"/>
            </a:pPr>
            <a:r>
              <a:rPr lang="en-GB" sz="1800" dirty="0">
                <a:solidFill>
                  <a:schemeClr val="dk1"/>
                </a:solidFill>
                <a:latin typeface="Gill Sans" panose="020B0604020202020204" charset="0"/>
              </a:rPr>
              <a:t>		FXP trade independently for destination currencies  </a:t>
            </a:r>
            <a:endParaRPr sz="1800" dirty="0">
              <a:solidFill>
                <a:schemeClr val="dk1"/>
              </a:solidFill>
              <a:latin typeface="Gill Sans" panose="020B060402020202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34af0c6fd5c_0_1022"/>
          <p:cNvSpPr/>
          <p:nvPr/>
        </p:nvSpPr>
        <p:spPr>
          <a:xfrm>
            <a:off x="327067" y="4486700"/>
            <a:ext cx="2427600" cy="2161500"/>
          </a:xfrm>
          <a:prstGeom prst="rect">
            <a:avLst/>
          </a:prstGeom>
          <a:solidFill>
            <a:srgbClr val="1780AD">
              <a:alpha val="20000"/>
            </a:srgbClr>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1" i="0" u="none" strike="noStrike" cap="none">
                <a:solidFill>
                  <a:srgbClr val="000000"/>
                </a:solidFill>
                <a:latin typeface="Nunito SemiBold"/>
                <a:ea typeface="Nunito SemiBold"/>
                <a:cs typeface="Nunito SemiBold"/>
                <a:sym typeface="Nunito SemiBold"/>
              </a:rPr>
              <a:t>Discovery Phase</a:t>
            </a:r>
            <a:endParaRPr sz="1900" b="1" i="0" u="none" strike="noStrike" cap="none">
              <a:solidFill>
                <a:srgbClr val="000000"/>
              </a:solidFill>
              <a:latin typeface="Nunito SemiBold"/>
              <a:ea typeface="Nunito SemiBold"/>
              <a:cs typeface="Nunito SemiBold"/>
              <a:sym typeface="Nunito SemiBold"/>
            </a:endParaRPr>
          </a:p>
        </p:txBody>
      </p:sp>
      <p:sp>
        <p:nvSpPr>
          <p:cNvPr id="354" name="Google Shape;354;g34af0c6fd5c_0_1022"/>
          <p:cNvSpPr/>
          <p:nvPr/>
        </p:nvSpPr>
        <p:spPr>
          <a:xfrm>
            <a:off x="4852248" y="1420037"/>
            <a:ext cx="2286000" cy="2919900"/>
          </a:xfrm>
          <a:prstGeom prst="rect">
            <a:avLst/>
          </a:prstGeom>
          <a:solidFill>
            <a:srgbClr val="EEEEEE">
              <a:alpha val="60000"/>
            </a:srgbClr>
          </a:solidFill>
          <a:ln w="9525" cap="flat" cmpd="sng">
            <a:solidFill>
              <a:srgbClr val="595959"/>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2300"/>
              <a:buFont typeface="Arial"/>
              <a:buNone/>
            </a:pPr>
            <a:r>
              <a:rPr lang="en-GB" sz="2300" b="1" i="0" u="none" strike="noStrike" cap="none" dirty="0">
                <a:solidFill>
                  <a:srgbClr val="000000"/>
                </a:solidFill>
                <a:latin typeface="Roboto"/>
                <a:ea typeface="Roboto"/>
                <a:cs typeface="Roboto"/>
                <a:sym typeface="Roboto"/>
              </a:rPr>
              <a:t>DRPP</a:t>
            </a:r>
            <a:endParaRPr sz="2300" b="1" i="0" u="none" strike="noStrike" cap="none" dirty="0">
              <a:solidFill>
                <a:srgbClr val="000000"/>
              </a:solidFill>
              <a:latin typeface="Roboto"/>
              <a:ea typeface="Roboto"/>
              <a:cs typeface="Roboto"/>
              <a:sym typeface="Roboto"/>
            </a:endParaRPr>
          </a:p>
        </p:txBody>
      </p:sp>
      <p:sp>
        <p:nvSpPr>
          <p:cNvPr id="343" name="Google Shape;343;g34af0c6fd5c_0_1022"/>
          <p:cNvSpPr/>
          <p:nvPr/>
        </p:nvSpPr>
        <p:spPr>
          <a:xfrm>
            <a:off x="3274133" y="4486700"/>
            <a:ext cx="2346300" cy="2161500"/>
          </a:xfrm>
          <a:prstGeom prst="rect">
            <a:avLst/>
          </a:prstGeom>
          <a:solidFill>
            <a:srgbClr val="1780AD">
              <a:alpha val="50199"/>
            </a:srgbClr>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1" i="0" u="none" strike="noStrike" cap="none">
                <a:solidFill>
                  <a:srgbClr val="000000"/>
                </a:solidFill>
                <a:latin typeface="Nunito SemiBold"/>
                <a:ea typeface="Nunito SemiBold"/>
                <a:cs typeface="Nunito SemiBold"/>
                <a:sym typeface="Nunito SemiBold"/>
              </a:rPr>
              <a:t>Agreement Phase</a:t>
            </a:r>
            <a:endParaRPr sz="1900" b="1" i="0" u="none" strike="noStrike" cap="none">
              <a:solidFill>
                <a:srgbClr val="000000"/>
              </a:solidFill>
              <a:latin typeface="Nunito SemiBold"/>
              <a:ea typeface="Nunito SemiBold"/>
              <a:cs typeface="Nunito SemiBold"/>
              <a:sym typeface="Nunito SemiBold"/>
            </a:endParaRPr>
          </a:p>
        </p:txBody>
      </p:sp>
      <p:sp>
        <p:nvSpPr>
          <p:cNvPr id="344" name="Google Shape;344;g34af0c6fd5c_0_1022"/>
          <p:cNvSpPr/>
          <p:nvPr/>
        </p:nvSpPr>
        <p:spPr>
          <a:xfrm>
            <a:off x="6096000" y="4486700"/>
            <a:ext cx="2427600" cy="2161500"/>
          </a:xfrm>
          <a:prstGeom prst="rect">
            <a:avLst/>
          </a:prstGeom>
          <a:solidFill>
            <a:srgbClr val="1780AD"/>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1" i="0" u="none" strike="noStrike" cap="none">
                <a:solidFill>
                  <a:schemeClr val="lt1"/>
                </a:solidFill>
                <a:latin typeface="Nunito SemiBold"/>
                <a:ea typeface="Nunito SemiBold"/>
                <a:cs typeface="Nunito SemiBold"/>
                <a:sym typeface="Nunito SemiBold"/>
              </a:rPr>
              <a:t>Transfer Phase</a:t>
            </a:r>
            <a:endParaRPr sz="1900" b="1" i="0" u="none" strike="noStrike" cap="none">
              <a:solidFill>
                <a:schemeClr val="lt1"/>
              </a:solidFill>
              <a:latin typeface="Nunito SemiBold"/>
              <a:ea typeface="Nunito SemiBold"/>
              <a:cs typeface="Nunito SemiBold"/>
              <a:sym typeface="Nunito SemiBold"/>
            </a:endParaRPr>
          </a:p>
        </p:txBody>
      </p:sp>
      <p:sp>
        <p:nvSpPr>
          <p:cNvPr id="345" name="Google Shape;345;g34af0c6fd5c_0_1022"/>
          <p:cNvSpPr/>
          <p:nvPr/>
        </p:nvSpPr>
        <p:spPr>
          <a:xfrm>
            <a:off x="9007467" y="4486700"/>
            <a:ext cx="2754000" cy="2161500"/>
          </a:xfrm>
          <a:prstGeom prst="rect">
            <a:avLst/>
          </a:prstGeom>
          <a:solidFill>
            <a:srgbClr val="04436E"/>
          </a:solid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1900"/>
              <a:buFont typeface="Arial"/>
              <a:buNone/>
            </a:pPr>
            <a:r>
              <a:rPr lang="en-GB" sz="1900" b="1" i="0" u="none" strike="noStrike" cap="none">
                <a:solidFill>
                  <a:schemeClr val="lt1"/>
                </a:solidFill>
                <a:latin typeface="Nunito SemiBold"/>
                <a:ea typeface="Nunito SemiBold"/>
                <a:cs typeface="Nunito SemiBold"/>
                <a:sym typeface="Nunito SemiBold"/>
              </a:rPr>
              <a:t>Settlement Mngmt</a:t>
            </a:r>
            <a:endParaRPr sz="1900" b="1" i="0" u="none" strike="noStrike" cap="none">
              <a:solidFill>
                <a:schemeClr val="lt1"/>
              </a:solidFill>
              <a:latin typeface="Nunito SemiBold"/>
              <a:ea typeface="Nunito SemiBold"/>
              <a:cs typeface="Nunito SemiBold"/>
              <a:sym typeface="Nunito SemiBold"/>
            </a:endParaRPr>
          </a:p>
        </p:txBody>
      </p:sp>
      <p:sp>
        <p:nvSpPr>
          <p:cNvPr id="346" name="Google Shape;346;g34af0c6fd5c_0_1022"/>
          <p:cNvSpPr txBox="1">
            <a:spLocks noGrp="1"/>
          </p:cNvSpPr>
          <p:nvPr>
            <p:ph type="title"/>
          </p:nvPr>
        </p:nvSpPr>
        <p:spPr>
          <a:xfrm>
            <a:off x="574850" y="339429"/>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How an Instant DRPP Works End-to-End</a:t>
            </a:r>
            <a:endParaRPr sz="3200" b="1" dirty="0">
              <a:latin typeface="Gill Sans" panose="020B0604020202020204" charset="0"/>
            </a:endParaRPr>
          </a:p>
        </p:txBody>
      </p:sp>
      <p:grpSp>
        <p:nvGrpSpPr>
          <p:cNvPr id="347" name="Google Shape;347;g34af0c6fd5c_0_1022"/>
          <p:cNvGrpSpPr/>
          <p:nvPr/>
        </p:nvGrpSpPr>
        <p:grpSpPr>
          <a:xfrm>
            <a:off x="6414160" y="1546955"/>
            <a:ext cx="4845479" cy="2652334"/>
            <a:chOff x="4726475" y="1156400"/>
            <a:chExt cx="3634200" cy="1989300"/>
          </a:xfrm>
        </p:grpSpPr>
        <p:sp>
          <p:nvSpPr>
            <p:cNvPr id="348" name="Google Shape;348;g34af0c6fd5c_0_1022"/>
            <p:cNvSpPr/>
            <p:nvPr/>
          </p:nvSpPr>
          <p:spPr>
            <a:xfrm>
              <a:off x="4726475" y="1156400"/>
              <a:ext cx="3634200" cy="1989300"/>
            </a:xfrm>
            <a:prstGeom prst="flowChartDelay">
              <a:avLst/>
            </a:prstGeom>
            <a:solidFill>
              <a:srgbClr val="00517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sp>
          <p:nvSpPr>
            <p:cNvPr id="349" name="Google Shape;349;g34af0c6fd5c_0_1022"/>
            <p:cNvSpPr txBox="1"/>
            <p:nvPr/>
          </p:nvSpPr>
          <p:spPr>
            <a:xfrm>
              <a:off x="6554525" y="1227975"/>
              <a:ext cx="1367100" cy="4617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a:solidFill>
                    <a:srgbClr val="FFFFFF"/>
                  </a:solidFill>
                  <a:latin typeface="Roboto"/>
                  <a:ea typeface="Roboto"/>
                  <a:cs typeface="Roboto"/>
                  <a:sym typeface="Roboto"/>
                </a:rPr>
                <a:t>ZMW</a:t>
              </a:r>
              <a:endParaRPr sz="2400" b="0" i="0" u="none" strike="noStrike" cap="none">
                <a:solidFill>
                  <a:srgbClr val="FFFFFF"/>
                </a:solidFill>
                <a:latin typeface="Roboto"/>
                <a:ea typeface="Roboto"/>
                <a:cs typeface="Roboto"/>
                <a:sym typeface="Roboto"/>
              </a:endParaRPr>
            </a:p>
          </p:txBody>
        </p:sp>
      </p:grpSp>
      <p:grpSp>
        <p:nvGrpSpPr>
          <p:cNvPr id="350" name="Google Shape;350;g34af0c6fd5c_0_1022"/>
          <p:cNvGrpSpPr/>
          <p:nvPr/>
        </p:nvGrpSpPr>
        <p:grpSpPr>
          <a:xfrm>
            <a:off x="977447" y="1546954"/>
            <a:ext cx="4607885" cy="2652334"/>
            <a:chOff x="783325" y="1156400"/>
            <a:chExt cx="3456000" cy="1989300"/>
          </a:xfrm>
        </p:grpSpPr>
        <p:sp>
          <p:nvSpPr>
            <p:cNvPr id="351" name="Google Shape;351;g34af0c6fd5c_0_1022"/>
            <p:cNvSpPr/>
            <p:nvPr/>
          </p:nvSpPr>
          <p:spPr>
            <a:xfrm rot="10800000">
              <a:off x="783325" y="1156400"/>
              <a:ext cx="3456000" cy="1989300"/>
            </a:xfrm>
            <a:prstGeom prst="flowChartDelay">
              <a:avLst/>
            </a:prstGeom>
            <a:solidFill>
              <a:srgbClr val="1780AD"/>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sp>
          <p:nvSpPr>
            <p:cNvPr id="352" name="Google Shape;352;g34af0c6fd5c_0_1022"/>
            <p:cNvSpPr txBox="1"/>
            <p:nvPr/>
          </p:nvSpPr>
          <p:spPr>
            <a:xfrm>
              <a:off x="1734000" y="1227975"/>
              <a:ext cx="1367100" cy="4617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a:solidFill>
                    <a:srgbClr val="FFFFFF"/>
                  </a:solidFill>
                  <a:latin typeface="Roboto"/>
                  <a:ea typeface="Roboto"/>
                  <a:cs typeface="Roboto"/>
                  <a:sym typeface="Roboto"/>
                </a:rPr>
                <a:t>MWK</a:t>
              </a:r>
              <a:endParaRPr sz="2400" b="0" i="0" u="none" strike="noStrike" cap="none">
                <a:solidFill>
                  <a:srgbClr val="FFFFFF"/>
                </a:solidFill>
                <a:latin typeface="Roboto"/>
                <a:ea typeface="Roboto"/>
                <a:cs typeface="Roboto"/>
                <a:sym typeface="Roboto"/>
              </a:endParaRPr>
            </a:p>
          </p:txBody>
        </p:sp>
      </p:grpSp>
      <p:sp>
        <p:nvSpPr>
          <p:cNvPr id="353" name="Google Shape;353;g34af0c6fd5c_0_1022"/>
          <p:cNvSpPr/>
          <p:nvPr/>
        </p:nvSpPr>
        <p:spPr>
          <a:xfrm>
            <a:off x="5184434" y="2631873"/>
            <a:ext cx="1822800" cy="431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dirty="0">
                <a:solidFill>
                  <a:srgbClr val="000000"/>
                </a:solidFill>
                <a:latin typeface="Roboto"/>
                <a:ea typeface="Roboto"/>
                <a:cs typeface="Roboto"/>
                <a:sym typeface="Roboto"/>
              </a:rPr>
              <a:t>Foreign Exchange Provider</a:t>
            </a:r>
            <a:endParaRPr sz="1300" b="0" i="0" u="none" strike="noStrike" cap="none" dirty="0">
              <a:solidFill>
                <a:srgbClr val="000000"/>
              </a:solidFill>
              <a:latin typeface="Roboto"/>
              <a:ea typeface="Roboto"/>
              <a:cs typeface="Roboto"/>
              <a:sym typeface="Roboto"/>
            </a:endParaRPr>
          </a:p>
        </p:txBody>
      </p:sp>
      <p:sp>
        <p:nvSpPr>
          <p:cNvPr id="355" name="Google Shape;355;g34af0c6fd5c_0_1022"/>
          <p:cNvSpPr/>
          <p:nvPr/>
        </p:nvSpPr>
        <p:spPr>
          <a:xfrm>
            <a:off x="5086400" y="2575196"/>
            <a:ext cx="1822800" cy="431700"/>
          </a:xfrm>
          <a:prstGeom prst="roundRect">
            <a:avLst>
              <a:gd name="adj" fmla="val 16667"/>
            </a:avLst>
          </a:prstGeom>
          <a:solidFill>
            <a:srgbClr val="EEEEEE"/>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GB" sz="1300" b="0" i="0" u="none" strike="noStrike" cap="none" dirty="0">
                <a:solidFill>
                  <a:srgbClr val="000000"/>
                </a:solidFill>
                <a:latin typeface="Roboto"/>
                <a:ea typeface="Roboto"/>
                <a:cs typeface="Roboto"/>
                <a:sym typeface="Roboto"/>
              </a:rPr>
              <a:t>Foreign Exchange Provider</a:t>
            </a:r>
            <a:endParaRPr sz="1300" b="0" i="0" u="none" strike="noStrike" cap="none" dirty="0">
              <a:solidFill>
                <a:srgbClr val="000000"/>
              </a:solidFill>
              <a:latin typeface="Roboto"/>
              <a:ea typeface="Roboto"/>
              <a:cs typeface="Roboto"/>
              <a:sym typeface="Roboto"/>
            </a:endParaRPr>
          </a:p>
        </p:txBody>
      </p:sp>
      <p:grpSp>
        <p:nvGrpSpPr>
          <p:cNvPr id="356" name="Google Shape;356;g34af0c6fd5c_0_1022"/>
          <p:cNvGrpSpPr/>
          <p:nvPr/>
        </p:nvGrpSpPr>
        <p:grpSpPr>
          <a:xfrm>
            <a:off x="2204586" y="1721302"/>
            <a:ext cx="7618390" cy="2317385"/>
            <a:chOff x="1698210" y="1289355"/>
            <a:chExt cx="5713936" cy="1738082"/>
          </a:xfrm>
        </p:grpSpPr>
        <p:sp>
          <p:nvSpPr>
            <p:cNvPr id="357" name="Google Shape;357;g34af0c6fd5c_0_1022"/>
            <p:cNvSpPr/>
            <p:nvPr/>
          </p:nvSpPr>
          <p:spPr>
            <a:xfrm>
              <a:off x="5568323" y="1347251"/>
              <a:ext cx="880222" cy="1680156"/>
            </a:xfrm>
            <a:prstGeom prst="flowChartTerminator">
              <a:avLst/>
            </a:prstGeom>
            <a:solidFill>
              <a:srgbClr val="EEEEEE"/>
            </a:solidFill>
            <a:ln>
              <a:noFill/>
            </a:ln>
          </p:spPr>
          <p:txBody>
            <a:bodyPr spcFirstLastPara="1" wrap="square" lIns="121900" tIns="121900" rIns="121900" bIns="121900" anchor="b"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sp>
          <p:nvSpPr>
            <p:cNvPr id="358" name="Google Shape;358;g34af0c6fd5c_0_1022"/>
            <p:cNvSpPr/>
            <p:nvPr/>
          </p:nvSpPr>
          <p:spPr>
            <a:xfrm>
              <a:off x="1698210" y="1649215"/>
              <a:ext cx="621016" cy="1171829"/>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Roboto"/>
                  <a:ea typeface="Roboto"/>
                  <a:cs typeface="Roboto"/>
                  <a:sym typeface="Roboto"/>
                </a:rPr>
                <a:t>FSP</a:t>
              </a:r>
              <a:endParaRPr sz="1900" b="0" i="0" u="none" strike="noStrike" cap="none">
                <a:solidFill>
                  <a:srgbClr val="000000"/>
                </a:solidFill>
                <a:latin typeface="Roboto"/>
                <a:ea typeface="Roboto"/>
                <a:cs typeface="Roboto"/>
                <a:sym typeface="Roboto"/>
              </a:endParaRPr>
            </a:p>
          </p:txBody>
        </p:sp>
        <p:sp>
          <p:nvSpPr>
            <p:cNvPr id="359" name="Google Shape;359;g34af0c6fd5c_0_1022"/>
            <p:cNvSpPr/>
            <p:nvPr/>
          </p:nvSpPr>
          <p:spPr>
            <a:xfrm>
              <a:off x="6791130" y="1643542"/>
              <a:ext cx="621016" cy="1171027"/>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r" rtl="0">
                <a:lnSpc>
                  <a:spcPct val="100000"/>
                </a:lnSpc>
                <a:spcBef>
                  <a:spcPts val="0"/>
                </a:spcBef>
                <a:spcAft>
                  <a:spcPts val="0"/>
                </a:spcAft>
                <a:buClr>
                  <a:srgbClr val="000000"/>
                </a:buClr>
                <a:buSzPts val="1900"/>
                <a:buFont typeface="Arial"/>
                <a:buNone/>
              </a:pPr>
              <a:r>
                <a:rPr lang="en-GB" sz="1900" b="0" i="0" u="none" strike="noStrike" cap="none">
                  <a:solidFill>
                    <a:srgbClr val="000000"/>
                  </a:solidFill>
                  <a:latin typeface="Roboto"/>
                  <a:ea typeface="Roboto"/>
                  <a:cs typeface="Roboto"/>
                  <a:sym typeface="Roboto"/>
                </a:rPr>
                <a:t>FSP</a:t>
              </a:r>
              <a:endParaRPr sz="1900" b="0" i="0" u="none" strike="noStrike" cap="none">
                <a:solidFill>
                  <a:srgbClr val="000000"/>
                </a:solidFill>
                <a:latin typeface="Roboto"/>
                <a:ea typeface="Roboto"/>
                <a:cs typeface="Roboto"/>
                <a:sym typeface="Roboto"/>
              </a:endParaRPr>
            </a:p>
          </p:txBody>
        </p:sp>
        <p:sp>
          <p:nvSpPr>
            <p:cNvPr id="360" name="Google Shape;360;g34af0c6fd5c_0_1022"/>
            <p:cNvSpPr/>
            <p:nvPr/>
          </p:nvSpPr>
          <p:spPr>
            <a:xfrm>
              <a:off x="2571771" y="1347281"/>
              <a:ext cx="879581" cy="1680156"/>
            </a:xfrm>
            <a:prstGeom prst="flowChartTerminator">
              <a:avLst/>
            </a:prstGeom>
            <a:solidFill>
              <a:srgbClr val="EEEEEE"/>
            </a:solidFill>
            <a:ln>
              <a:noFill/>
            </a:ln>
          </p:spPr>
          <p:txBody>
            <a:bodyPr spcFirstLastPara="1" wrap="square" lIns="121900" tIns="121900" rIns="121900" bIns="121900" anchor="b"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sp>
          <p:nvSpPr>
            <p:cNvPr id="361" name="Google Shape;361;g34af0c6fd5c_0_1022"/>
            <p:cNvSpPr txBox="1"/>
            <p:nvPr/>
          </p:nvSpPr>
          <p:spPr>
            <a:xfrm>
              <a:off x="2620695" y="1289355"/>
              <a:ext cx="782429" cy="669401"/>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b="0" i="0" u="none" strike="noStrike" cap="none" dirty="0">
                  <a:solidFill>
                    <a:srgbClr val="44546A"/>
                  </a:solidFill>
                  <a:latin typeface="Roboto"/>
                  <a:ea typeface="Roboto"/>
                  <a:cs typeface="Roboto"/>
                  <a:sym typeface="Roboto"/>
                </a:rPr>
                <a:t>Emulated National</a:t>
              </a:r>
              <a:endParaRPr b="0" i="0" u="none" strike="noStrike" cap="none" dirty="0">
                <a:solidFill>
                  <a:srgbClr val="44546A"/>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b="0" i="0" u="none" strike="noStrike" cap="none" dirty="0">
                  <a:solidFill>
                    <a:srgbClr val="44546A"/>
                  </a:solidFill>
                  <a:latin typeface="Roboto"/>
                  <a:ea typeface="Roboto"/>
                  <a:cs typeface="Roboto"/>
                  <a:sym typeface="Roboto"/>
                </a:rPr>
                <a:t>IIPS </a:t>
              </a:r>
              <a:endParaRPr b="0" i="0" u="none" strike="noStrike" cap="none" dirty="0">
                <a:solidFill>
                  <a:srgbClr val="595959"/>
                </a:solidFill>
                <a:latin typeface="Roboto"/>
                <a:ea typeface="Roboto"/>
                <a:cs typeface="Roboto"/>
                <a:sym typeface="Roboto"/>
              </a:endParaRPr>
            </a:p>
          </p:txBody>
        </p:sp>
        <p:sp>
          <p:nvSpPr>
            <p:cNvPr id="362" name="Google Shape;362;g34af0c6fd5c_0_1022"/>
            <p:cNvSpPr txBox="1"/>
            <p:nvPr/>
          </p:nvSpPr>
          <p:spPr>
            <a:xfrm>
              <a:off x="5596950" y="1296151"/>
              <a:ext cx="816300" cy="669401"/>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GB" b="0" i="0" u="none" strike="noStrike" cap="none" dirty="0">
                  <a:solidFill>
                    <a:srgbClr val="44546A"/>
                  </a:solidFill>
                  <a:latin typeface="Roboto"/>
                  <a:ea typeface="Roboto"/>
                  <a:cs typeface="Roboto"/>
                  <a:sym typeface="Roboto"/>
                </a:rPr>
                <a:t>Emulated National</a:t>
              </a:r>
              <a:endParaRPr b="0" i="0" u="none" strike="noStrike" cap="none" dirty="0">
                <a:solidFill>
                  <a:srgbClr val="44546A"/>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500"/>
                <a:buFont typeface="Arial"/>
                <a:buNone/>
              </a:pPr>
              <a:r>
                <a:rPr lang="en-GB" b="0" i="0" u="none" strike="noStrike" cap="none" dirty="0">
                  <a:solidFill>
                    <a:srgbClr val="44546A"/>
                  </a:solidFill>
                  <a:latin typeface="Roboto"/>
                  <a:ea typeface="Roboto"/>
                  <a:cs typeface="Roboto"/>
                  <a:sym typeface="Roboto"/>
                </a:rPr>
                <a:t>IIPS </a:t>
              </a:r>
              <a:endParaRPr b="0" i="0" u="none" strike="noStrike" cap="none" dirty="0">
                <a:solidFill>
                  <a:srgbClr val="595959"/>
                </a:solidFill>
                <a:latin typeface="Roboto"/>
                <a:ea typeface="Roboto"/>
                <a:cs typeface="Roboto"/>
                <a:sym typeface="Roboto"/>
              </a:endParaRPr>
            </a:p>
          </p:txBody>
        </p:sp>
      </p:grpSp>
      <p:sp>
        <p:nvSpPr>
          <p:cNvPr id="363" name="Google Shape;363;g34af0c6fd5c_0_1022"/>
          <p:cNvSpPr/>
          <p:nvPr/>
        </p:nvSpPr>
        <p:spPr>
          <a:xfrm>
            <a:off x="8836900" y="2306319"/>
            <a:ext cx="460800" cy="1356831"/>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100" dirty="0">
                <a:latin typeface="Roboto"/>
                <a:ea typeface="Roboto"/>
                <a:cs typeface="Roboto"/>
                <a:sym typeface="Roboto"/>
              </a:rPr>
              <a:t>P</a:t>
            </a:r>
          </a:p>
          <a:p>
            <a:pPr marL="0" marR="0" lvl="0" indent="0" algn="ctr" rtl="0">
              <a:lnSpc>
                <a:spcPct val="100000"/>
              </a:lnSpc>
              <a:spcBef>
                <a:spcPts val="0"/>
              </a:spcBef>
              <a:spcAft>
                <a:spcPts val="0"/>
              </a:spcAft>
              <a:buClr>
                <a:srgbClr val="000000"/>
              </a:buClr>
              <a:buSzPts val="1100"/>
              <a:buFont typeface="Arial"/>
              <a:buNone/>
            </a:pPr>
            <a:r>
              <a:rPr lang="en-GB" sz="1100" b="0" i="0" u="none" strike="noStrike" cap="none" dirty="0">
                <a:solidFill>
                  <a:srgbClr val="000000"/>
                </a:solidFill>
                <a:latin typeface="Roboto"/>
                <a:ea typeface="Roboto"/>
                <a:cs typeface="Roboto"/>
                <a:sym typeface="Roboto"/>
              </a:rPr>
              <a:t>M</a:t>
            </a:r>
          </a:p>
        </p:txBody>
      </p:sp>
      <p:grpSp>
        <p:nvGrpSpPr>
          <p:cNvPr id="28" name="Group 27">
            <a:extLst>
              <a:ext uri="{FF2B5EF4-FFF2-40B4-BE49-F238E27FC236}">
                <a16:creationId xmlns:a16="http://schemas.microsoft.com/office/drawing/2014/main" id="{D302EB82-C6C4-A79E-17AD-B23B42B51B99}"/>
              </a:ext>
            </a:extLst>
          </p:cNvPr>
          <p:cNvGrpSpPr/>
          <p:nvPr/>
        </p:nvGrpSpPr>
        <p:grpSpPr>
          <a:xfrm>
            <a:off x="1229446" y="2253437"/>
            <a:ext cx="841519" cy="1253100"/>
            <a:chOff x="1357048" y="2241467"/>
            <a:chExt cx="841519" cy="1253100"/>
          </a:xfrm>
        </p:grpSpPr>
        <p:sp>
          <p:nvSpPr>
            <p:cNvPr id="364" name="Google Shape;364;g34af0c6fd5c_0_1022"/>
            <p:cNvSpPr/>
            <p:nvPr/>
          </p:nvSpPr>
          <p:spPr>
            <a:xfrm>
              <a:off x="1363067" y="2241467"/>
              <a:ext cx="835500" cy="1253100"/>
            </a:xfrm>
            <a:prstGeom prst="ellipse">
              <a:avLst/>
            </a:prstGeom>
            <a:solidFill>
              <a:srgbClr val="EEEEEE">
                <a:alpha val="46670"/>
              </a:srgbClr>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pic>
          <p:nvPicPr>
            <p:cNvPr id="365" name="Google Shape;365;g34af0c6fd5c_0_1022" title="Vector for free use: 2D Cell Phone"/>
            <p:cNvPicPr preferRelativeResize="0"/>
            <p:nvPr/>
          </p:nvPicPr>
          <p:blipFill rotWithShape="1">
            <a:blip r:embed="rId3">
              <a:alphaModFix/>
            </a:blip>
            <a:srcRect/>
            <a:stretch/>
          </p:blipFill>
          <p:spPr>
            <a:xfrm>
              <a:off x="1357048" y="2474981"/>
              <a:ext cx="835601" cy="835601"/>
            </a:xfrm>
            <a:prstGeom prst="rect">
              <a:avLst/>
            </a:prstGeom>
            <a:noFill/>
            <a:ln>
              <a:noFill/>
            </a:ln>
          </p:spPr>
        </p:pic>
      </p:grpSp>
      <p:grpSp>
        <p:nvGrpSpPr>
          <p:cNvPr id="4" name="Group 3">
            <a:extLst>
              <a:ext uri="{FF2B5EF4-FFF2-40B4-BE49-F238E27FC236}">
                <a16:creationId xmlns:a16="http://schemas.microsoft.com/office/drawing/2014/main" id="{60E8C9AD-E6E2-2ED9-2078-456D57D22644}"/>
              </a:ext>
            </a:extLst>
          </p:cNvPr>
          <p:cNvGrpSpPr/>
          <p:nvPr/>
        </p:nvGrpSpPr>
        <p:grpSpPr>
          <a:xfrm>
            <a:off x="9957488" y="2241467"/>
            <a:ext cx="841519" cy="1253100"/>
            <a:chOff x="9891448" y="2241467"/>
            <a:chExt cx="841519" cy="1253100"/>
          </a:xfrm>
        </p:grpSpPr>
        <p:sp>
          <p:nvSpPr>
            <p:cNvPr id="366" name="Google Shape;366;g34af0c6fd5c_0_1022"/>
            <p:cNvSpPr/>
            <p:nvPr/>
          </p:nvSpPr>
          <p:spPr>
            <a:xfrm>
              <a:off x="9897467" y="2241467"/>
              <a:ext cx="835500" cy="1253100"/>
            </a:xfrm>
            <a:prstGeom prst="ellipse">
              <a:avLst/>
            </a:prstGeom>
            <a:solidFill>
              <a:srgbClr val="EEEEEE">
                <a:alpha val="46670"/>
              </a:srgbClr>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Roboto"/>
                <a:ea typeface="Roboto"/>
                <a:cs typeface="Roboto"/>
                <a:sym typeface="Roboto"/>
              </a:endParaRPr>
            </a:p>
          </p:txBody>
        </p:sp>
        <p:pic>
          <p:nvPicPr>
            <p:cNvPr id="367" name="Google Shape;367;g34af0c6fd5c_0_1022" title="Vector for free use: 2D Cell Phone"/>
            <p:cNvPicPr preferRelativeResize="0"/>
            <p:nvPr/>
          </p:nvPicPr>
          <p:blipFill rotWithShape="1">
            <a:blip r:embed="rId3">
              <a:alphaModFix/>
            </a:blip>
            <a:srcRect/>
            <a:stretch/>
          </p:blipFill>
          <p:spPr>
            <a:xfrm>
              <a:off x="9891448" y="2474981"/>
              <a:ext cx="835601" cy="835601"/>
            </a:xfrm>
            <a:prstGeom prst="rect">
              <a:avLst/>
            </a:prstGeom>
            <a:noFill/>
            <a:ln>
              <a:noFill/>
            </a:ln>
          </p:spPr>
        </p:pic>
      </p:grpSp>
      <p:grpSp>
        <p:nvGrpSpPr>
          <p:cNvPr id="368" name="Google Shape;368;g34af0c6fd5c_0_1022"/>
          <p:cNvGrpSpPr/>
          <p:nvPr/>
        </p:nvGrpSpPr>
        <p:grpSpPr>
          <a:xfrm>
            <a:off x="327058" y="4950177"/>
            <a:ext cx="2552736" cy="1031174"/>
            <a:chOff x="245300" y="3712725"/>
            <a:chExt cx="1914600" cy="773400"/>
          </a:xfrm>
        </p:grpSpPr>
        <p:sp>
          <p:nvSpPr>
            <p:cNvPr id="369" name="Google Shape;369;g34af0c6fd5c_0_1022"/>
            <p:cNvSpPr/>
            <p:nvPr/>
          </p:nvSpPr>
          <p:spPr>
            <a:xfrm>
              <a:off x="245300" y="3791763"/>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1</a:t>
              </a:r>
              <a:endParaRPr sz="1200" b="1" i="0" u="none" strike="noStrike" cap="none">
                <a:solidFill>
                  <a:srgbClr val="000000"/>
                </a:solidFill>
                <a:latin typeface="Roboto"/>
                <a:ea typeface="Roboto"/>
                <a:cs typeface="Roboto"/>
                <a:sym typeface="Roboto"/>
              </a:endParaRPr>
            </a:p>
          </p:txBody>
        </p:sp>
        <p:sp>
          <p:nvSpPr>
            <p:cNvPr id="370" name="Google Shape;370;g34af0c6fd5c_0_1022"/>
            <p:cNvSpPr txBox="1"/>
            <p:nvPr/>
          </p:nvSpPr>
          <p:spPr>
            <a:xfrm>
              <a:off x="488300" y="3712725"/>
              <a:ext cx="1671600" cy="773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595959"/>
                  </a:solidFill>
                  <a:latin typeface="Roboto"/>
                  <a:ea typeface="Roboto"/>
                  <a:cs typeface="Roboto"/>
                  <a:sym typeface="Roboto"/>
                </a:rPr>
                <a:t>Confirmation of payee accounts and currencies</a:t>
              </a:r>
              <a:endParaRPr sz="1700" b="0" i="0" u="none" strike="noStrike" cap="none">
                <a:solidFill>
                  <a:srgbClr val="595959"/>
                </a:solidFill>
                <a:latin typeface="Roboto"/>
                <a:ea typeface="Roboto"/>
                <a:cs typeface="Roboto"/>
                <a:sym typeface="Roboto"/>
              </a:endParaRPr>
            </a:p>
          </p:txBody>
        </p:sp>
      </p:grpSp>
      <p:grpSp>
        <p:nvGrpSpPr>
          <p:cNvPr id="371" name="Google Shape;371;g34af0c6fd5c_0_1022"/>
          <p:cNvGrpSpPr/>
          <p:nvPr/>
        </p:nvGrpSpPr>
        <p:grpSpPr>
          <a:xfrm>
            <a:off x="2793430" y="2348643"/>
            <a:ext cx="6214037" cy="302392"/>
            <a:chOff x="2095125" y="1761525"/>
            <a:chExt cx="4757300" cy="226800"/>
          </a:xfrm>
        </p:grpSpPr>
        <p:cxnSp>
          <p:nvCxnSpPr>
            <p:cNvPr id="372" name="Google Shape;372;g34af0c6fd5c_0_1022"/>
            <p:cNvCxnSpPr>
              <a:cxnSpLocks/>
              <a:stCxn id="373" idx="6"/>
            </p:cNvCxnSpPr>
            <p:nvPr/>
          </p:nvCxnSpPr>
          <p:spPr>
            <a:xfrm flipV="1">
              <a:off x="2338125" y="1868638"/>
              <a:ext cx="4514300" cy="6287"/>
            </a:xfrm>
            <a:prstGeom prst="straightConnector1">
              <a:avLst/>
            </a:prstGeom>
            <a:noFill/>
            <a:ln w="19050" cap="flat" cmpd="sng">
              <a:solidFill>
                <a:srgbClr val="595959"/>
              </a:solidFill>
              <a:prstDash val="solid"/>
              <a:round/>
              <a:headEnd type="triangle" w="med" len="med"/>
              <a:tailEnd type="triangle" w="med" len="med"/>
            </a:ln>
          </p:spPr>
        </p:cxnSp>
        <p:sp>
          <p:nvSpPr>
            <p:cNvPr id="373" name="Google Shape;373;g34af0c6fd5c_0_1022"/>
            <p:cNvSpPr/>
            <p:nvPr/>
          </p:nvSpPr>
          <p:spPr>
            <a:xfrm>
              <a:off x="2095125" y="176152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dirty="0">
                  <a:solidFill>
                    <a:srgbClr val="000000"/>
                  </a:solidFill>
                  <a:latin typeface="Roboto"/>
                  <a:ea typeface="Roboto"/>
                  <a:cs typeface="Roboto"/>
                  <a:sym typeface="Roboto"/>
                </a:rPr>
                <a:t>1</a:t>
              </a:r>
              <a:endParaRPr sz="1200" b="1" i="0" u="none" strike="noStrike" cap="none" dirty="0">
                <a:solidFill>
                  <a:srgbClr val="000000"/>
                </a:solidFill>
                <a:latin typeface="Roboto"/>
                <a:ea typeface="Roboto"/>
                <a:cs typeface="Roboto"/>
                <a:sym typeface="Roboto"/>
              </a:endParaRPr>
            </a:p>
          </p:txBody>
        </p:sp>
      </p:grpSp>
      <p:grpSp>
        <p:nvGrpSpPr>
          <p:cNvPr id="374" name="Google Shape;374;g34af0c6fd5c_0_1022"/>
          <p:cNvGrpSpPr/>
          <p:nvPr/>
        </p:nvGrpSpPr>
        <p:grpSpPr>
          <a:xfrm>
            <a:off x="3274075" y="4968881"/>
            <a:ext cx="2316342" cy="769581"/>
            <a:chOff x="1750225" y="3525975"/>
            <a:chExt cx="1737300" cy="577200"/>
          </a:xfrm>
        </p:grpSpPr>
        <p:sp>
          <p:nvSpPr>
            <p:cNvPr id="375" name="Google Shape;375;g34af0c6fd5c_0_1022"/>
            <p:cNvSpPr/>
            <p:nvPr/>
          </p:nvSpPr>
          <p:spPr>
            <a:xfrm>
              <a:off x="1750225" y="360502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2</a:t>
              </a:r>
              <a:endParaRPr sz="1200" b="1" i="0" u="none" strike="noStrike" cap="none">
                <a:solidFill>
                  <a:srgbClr val="000000"/>
                </a:solidFill>
                <a:latin typeface="Roboto"/>
                <a:ea typeface="Roboto"/>
                <a:cs typeface="Roboto"/>
                <a:sym typeface="Roboto"/>
              </a:endParaRPr>
            </a:p>
          </p:txBody>
        </p:sp>
        <p:sp>
          <p:nvSpPr>
            <p:cNvPr id="376" name="Google Shape;376;g34af0c6fd5c_0_1022"/>
            <p:cNvSpPr txBox="1"/>
            <p:nvPr/>
          </p:nvSpPr>
          <p:spPr>
            <a:xfrm>
              <a:off x="1993225" y="3525975"/>
              <a:ext cx="1494300" cy="5772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595959"/>
                  </a:solidFill>
                  <a:latin typeface="Roboto"/>
                  <a:ea typeface="Roboto"/>
                  <a:cs typeface="Roboto"/>
                  <a:sym typeface="Roboto"/>
                </a:rPr>
                <a:t>Agreement of conversion Terms</a:t>
              </a:r>
              <a:endParaRPr sz="1700" b="0" i="0" u="none" strike="noStrike" cap="none">
                <a:solidFill>
                  <a:srgbClr val="595959"/>
                </a:solidFill>
                <a:latin typeface="Roboto"/>
                <a:ea typeface="Roboto"/>
                <a:cs typeface="Roboto"/>
                <a:sym typeface="Roboto"/>
              </a:endParaRPr>
            </a:p>
          </p:txBody>
        </p:sp>
      </p:grpSp>
      <p:grpSp>
        <p:nvGrpSpPr>
          <p:cNvPr id="377" name="Google Shape;377;g34af0c6fd5c_0_1022"/>
          <p:cNvGrpSpPr/>
          <p:nvPr/>
        </p:nvGrpSpPr>
        <p:grpSpPr>
          <a:xfrm>
            <a:off x="2783960" y="2694795"/>
            <a:ext cx="2512204" cy="302392"/>
            <a:chOff x="2095125" y="2057775"/>
            <a:chExt cx="1884200" cy="226800"/>
          </a:xfrm>
        </p:grpSpPr>
        <p:cxnSp>
          <p:nvCxnSpPr>
            <p:cNvPr id="378" name="Google Shape;378;g34af0c6fd5c_0_1022"/>
            <p:cNvCxnSpPr>
              <a:cxnSpLocks/>
              <a:stCxn id="379" idx="6"/>
            </p:cNvCxnSpPr>
            <p:nvPr/>
          </p:nvCxnSpPr>
          <p:spPr>
            <a:xfrm flipV="1">
              <a:off x="2338125" y="2163688"/>
              <a:ext cx="1641200" cy="7487"/>
            </a:xfrm>
            <a:prstGeom prst="straightConnector1">
              <a:avLst/>
            </a:prstGeom>
            <a:noFill/>
            <a:ln w="19050" cap="flat" cmpd="sng">
              <a:solidFill>
                <a:srgbClr val="595959"/>
              </a:solidFill>
              <a:prstDash val="solid"/>
              <a:round/>
              <a:headEnd type="triangle" w="med" len="med"/>
              <a:tailEnd type="triangle" w="med" len="med"/>
            </a:ln>
          </p:spPr>
        </p:cxnSp>
        <p:sp>
          <p:nvSpPr>
            <p:cNvPr id="379" name="Google Shape;379;g34af0c6fd5c_0_1022"/>
            <p:cNvSpPr/>
            <p:nvPr/>
          </p:nvSpPr>
          <p:spPr>
            <a:xfrm>
              <a:off x="2095125" y="205777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2</a:t>
              </a:r>
              <a:endParaRPr sz="1200" b="1" i="0" u="none" strike="noStrike" cap="none">
                <a:solidFill>
                  <a:srgbClr val="000000"/>
                </a:solidFill>
                <a:latin typeface="Roboto"/>
                <a:ea typeface="Roboto"/>
                <a:cs typeface="Roboto"/>
                <a:sym typeface="Roboto"/>
              </a:endParaRPr>
            </a:p>
          </p:txBody>
        </p:sp>
      </p:grpSp>
      <p:grpSp>
        <p:nvGrpSpPr>
          <p:cNvPr id="380" name="Google Shape;380;g34af0c6fd5c_0_1022"/>
          <p:cNvGrpSpPr/>
          <p:nvPr/>
        </p:nvGrpSpPr>
        <p:grpSpPr>
          <a:xfrm>
            <a:off x="3274064" y="5791606"/>
            <a:ext cx="2427550" cy="769581"/>
            <a:chOff x="1750217" y="3754575"/>
            <a:chExt cx="1820708" cy="577200"/>
          </a:xfrm>
        </p:grpSpPr>
        <p:sp>
          <p:nvSpPr>
            <p:cNvPr id="381" name="Google Shape;381;g34af0c6fd5c_0_1022"/>
            <p:cNvSpPr/>
            <p:nvPr/>
          </p:nvSpPr>
          <p:spPr>
            <a:xfrm>
              <a:off x="1750217" y="383362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3</a:t>
              </a:r>
              <a:endParaRPr sz="1200" b="1" i="0" u="none" strike="noStrike" cap="none">
                <a:solidFill>
                  <a:srgbClr val="000000"/>
                </a:solidFill>
                <a:latin typeface="Roboto"/>
                <a:ea typeface="Roboto"/>
                <a:cs typeface="Roboto"/>
                <a:sym typeface="Roboto"/>
              </a:endParaRPr>
            </a:p>
          </p:txBody>
        </p:sp>
        <p:sp>
          <p:nvSpPr>
            <p:cNvPr id="382" name="Google Shape;382;g34af0c6fd5c_0_1022"/>
            <p:cNvSpPr txBox="1"/>
            <p:nvPr/>
          </p:nvSpPr>
          <p:spPr>
            <a:xfrm>
              <a:off x="1993225" y="3754575"/>
              <a:ext cx="1577700" cy="5772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rgbClr val="595959"/>
                  </a:solidFill>
                  <a:latin typeface="Roboto"/>
                  <a:ea typeface="Roboto"/>
                  <a:cs typeface="Roboto"/>
                  <a:sym typeface="Roboto"/>
                </a:rPr>
                <a:t>Agreement of transfer Terms</a:t>
              </a:r>
              <a:endParaRPr sz="1700" b="0" i="0" u="none" strike="noStrike" cap="none">
                <a:solidFill>
                  <a:srgbClr val="595959"/>
                </a:solidFill>
                <a:latin typeface="Roboto"/>
                <a:ea typeface="Roboto"/>
                <a:cs typeface="Roboto"/>
                <a:sym typeface="Roboto"/>
              </a:endParaRPr>
            </a:p>
          </p:txBody>
        </p:sp>
      </p:grpSp>
      <p:grpSp>
        <p:nvGrpSpPr>
          <p:cNvPr id="383" name="Google Shape;383;g34af0c6fd5c_0_1022"/>
          <p:cNvGrpSpPr/>
          <p:nvPr/>
        </p:nvGrpSpPr>
        <p:grpSpPr>
          <a:xfrm>
            <a:off x="2783575" y="3049930"/>
            <a:ext cx="6205481" cy="302392"/>
            <a:chOff x="2095117" y="2286375"/>
            <a:chExt cx="4757307" cy="226800"/>
          </a:xfrm>
        </p:grpSpPr>
        <p:cxnSp>
          <p:nvCxnSpPr>
            <p:cNvPr id="384" name="Google Shape;384;g34af0c6fd5c_0_1022"/>
            <p:cNvCxnSpPr>
              <a:cxnSpLocks/>
              <a:stCxn id="385" idx="6"/>
            </p:cNvCxnSpPr>
            <p:nvPr/>
          </p:nvCxnSpPr>
          <p:spPr>
            <a:xfrm flipV="1">
              <a:off x="2338117" y="2382988"/>
              <a:ext cx="4514307" cy="16787"/>
            </a:xfrm>
            <a:prstGeom prst="straightConnector1">
              <a:avLst/>
            </a:prstGeom>
            <a:noFill/>
            <a:ln w="19050" cap="flat" cmpd="sng">
              <a:solidFill>
                <a:srgbClr val="595959"/>
              </a:solidFill>
              <a:prstDash val="solid"/>
              <a:round/>
              <a:headEnd type="triangle" w="med" len="med"/>
              <a:tailEnd type="triangle" w="med" len="med"/>
            </a:ln>
          </p:spPr>
        </p:cxnSp>
        <p:sp>
          <p:nvSpPr>
            <p:cNvPr id="385" name="Google Shape;385;g34af0c6fd5c_0_1022"/>
            <p:cNvSpPr/>
            <p:nvPr/>
          </p:nvSpPr>
          <p:spPr>
            <a:xfrm>
              <a:off x="2095117" y="228637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3</a:t>
              </a:r>
              <a:endParaRPr sz="1200" b="1" i="0" u="none" strike="noStrike" cap="none">
                <a:solidFill>
                  <a:srgbClr val="000000"/>
                </a:solidFill>
                <a:latin typeface="Roboto"/>
                <a:ea typeface="Roboto"/>
                <a:cs typeface="Roboto"/>
                <a:sym typeface="Roboto"/>
              </a:endParaRPr>
            </a:p>
          </p:txBody>
        </p:sp>
      </p:grpSp>
      <p:grpSp>
        <p:nvGrpSpPr>
          <p:cNvPr id="386" name="Google Shape;386;g34af0c6fd5c_0_1022"/>
          <p:cNvGrpSpPr/>
          <p:nvPr/>
        </p:nvGrpSpPr>
        <p:grpSpPr>
          <a:xfrm>
            <a:off x="6095834" y="4849405"/>
            <a:ext cx="2451345" cy="1292620"/>
            <a:chOff x="4726468" y="3626700"/>
            <a:chExt cx="1838555" cy="969490"/>
          </a:xfrm>
        </p:grpSpPr>
        <p:sp>
          <p:nvSpPr>
            <p:cNvPr id="387" name="Google Shape;387;g34af0c6fd5c_0_1022"/>
            <p:cNvSpPr/>
            <p:nvPr/>
          </p:nvSpPr>
          <p:spPr>
            <a:xfrm>
              <a:off x="4726468" y="3705750"/>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4</a:t>
              </a:r>
              <a:endParaRPr sz="1200" b="1" i="0" u="none" strike="noStrike" cap="none">
                <a:solidFill>
                  <a:srgbClr val="000000"/>
                </a:solidFill>
                <a:latin typeface="Roboto"/>
                <a:ea typeface="Roboto"/>
                <a:cs typeface="Roboto"/>
                <a:sym typeface="Roboto"/>
              </a:endParaRPr>
            </a:p>
          </p:txBody>
        </p:sp>
        <p:sp>
          <p:nvSpPr>
            <p:cNvPr id="388" name="Google Shape;388;g34af0c6fd5c_0_1022"/>
            <p:cNvSpPr txBox="1"/>
            <p:nvPr/>
          </p:nvSpPr>
          <p:spPr>
            <a:xfrm>
              <a:off x="4969474" y="3626700"/>
              <a:ext cx="1595549" cy="96949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dirty="0">
                  <a:solidFill>
                    <a:schemeClr val="lt1"/>
                  </a:solidFill>
                  <a:latin typeface="Roboto"/>
                  <a:ea typeface="Roboto"/>
                  <a:cs typeface="Roboto"/>
                  <a:sym typeface="Roboto"/>
                </a:rPr>
                <a:t>Provision of liquidity cover </a:t>
              </a:r>
            </a:p>
            <a:p>
              <a:pPr marL="0" marR="0" lvl="0" indent="0" algn="l" rtl="0">
                <a:lnSpc>
                  <a:spcPct val="100000"/>
                </a:lnSpc>
                <a:spcBef>
                  <a:spcPts val="0"/>
                </a:spcBef>
                <a:spcAft>
                  <a:spcPts val="0"/>
                </a:spcAft>
                <a:buClr>
                  <a:srgbClr val="000000"/>
                </a:buClr>
                <a:buSzPts val="1700"/>
                <a:buFont typeface="Arial"/>
                <a:buNone/>
              </a:pPr>
              <a:r>
                <a:rPr lang="en-GB" sz="1700" dirty="0">
                  <a:solidFill>
                    <a:schemeClr val="lt1"/>
                  </a:solidFill>
                  <a:latin typeface="Roboto"/>
                  <a:ea typeface="Roboto"/>
                  <a:cs typeface="Roboto"/>
                  <a:sym typeface="Roboto"/>
                </a:rPr>
                <a:t>a</a:t>
              </a:r>
              <a:r>
                <a:rPr lang="en-GB" sz="1700" b="0" i="0" u="none" strike="noStrike" cap="none" dirty="0">
                  <a:solidFill>
                    <a:schemeClr val="lt1"/>
                  </a:solidFill>
                  <a:latin typeface="Roboto"/>
                  <a:ea typeface="Roboto"/>
                  <a:cs typeface="Roboto"/>
                  <a:sym typeface="Roboto"/>
                </a:rPr>
                <a:t>nd </a:t>
              </a:r>
              <a:r>
                <a:rPr lang="en-GB" sz="1700" dirty="0">
                  <a:solidFill>
                    <a:schemeClr val="lt1"/>
                  </a:solidFill>
                  <a:latin typeface="Roboto"/>
                  <a:ea typeface="Roboto"/>
                  <a:cs typeface="Roboto"/>
                  <a:sym typeface="Roboto"/>
                </a:rPr>
                <a:t>cl</a:t>
              </a:r>
              <a:r>
                <a:rPr lang="en-GB" sz="1700" b="0" i="0" u="none" strike="noStrike" cap="none" dirty="0">
                  <a:solidFill>
                    <a:schemeClr val="lt1"/>
                  </a:solidFill>
                  <a:latin typeface="Roboto"/>
                  <a:ea typeface="Roboto"/>
                  <a:cs typeface="Roboto"/>
                  <a:sym typeface="Roboto"/>
                </a:rPr>
                <a:t>earance of funds</a:t>
              </a:r>
              <a:endParaRPr sz="1700" b="0" i="0" u="none" strike="noStrike" cap="none" dirty="0">
                <a:solidFill>
                  <a:schemeClr val="lt1"/>
                </a:solidFill>
                <a:latin typeface="Roboto"/>
                <a:ea typeface="Roboto"/>
                <a:cs typeface="Roboto"/>
                <a:sym typeface="Roboto"/>
              </a:endParaRPr>
            </a:p>
          </p:txBody>
        </p:sp>
      </p:grpSp>
      <p:grpSp>
        <p:nvGrpSpPr>
          <p:cNvPr id="389" name="Google Shape;389;g34af0c6fd5c_0_1022"/>
          <p:cNvGrpSpPr/>
          <p:nvPr/>
        </p:nvGrpSpPr>
        <p:grpSpPr>
          <a:xfrm>
            <a:off x="2793420" y="3395355"/>
            <a:ext cx="6201553" cy="302392"/>
            <a:chOff x="2095118" y="2514975"/>
            <a:chExt cx="4768068" cy="226800"/>
          </a:xfrm>
        </p:grpSpPr>
        <p:cxnSp>
          <p:nvCxnSpPr>
            <p:cNvPr id="390" name="Google Shape;390;g34af0c6fd5c_0_1022"/>
            <p:cNvCxnSpPr>
              <a:cxnSpLocks/>
              <a:stCxn id="391" idx="6"/>
            </p:cNvCxnSpPr>
            <p:nvPr/>
          </p:nvCxnSpPr>
          <p:spPr>
            <a:xfrm flipV="1">
              <a:off x="2338118" y="2611588"/>
              <a:ext cx="4525068" cy="16787"/>
            </a:xfrm>
            <a:prstGeom prst="straightConnector1">
              <a:avLst/>
            </a:prstGeom>
            <a:noFill/>
            <a:ln w="19050" cap="flat" cmpd="sng">
              <a:solidFill>
                <a:srgbClr val="595959"/>
              </a:solidFill>
              <a:prstDash val="solid"/>
              <a:round/>
              <a:headEnd type="triangle" w="med" len="med"/>
              <a:tailEnd type="oval" w="med" len="med"/>
            </a:ln>
          </p:spPr>
        </p:cxnSp>
        <p:sp>
          <p:nvSpPr>
            <p:cNvPr id="391" name="Google Shape;391;g34af0c6fd5c_0_1022"/>
            <p:cNvSpPr/>
            <p:nvPr/>
          </p:nvSpPr>
          <p:spPr>
            <a:xfrm>
              <a:off x="2095118" y="2514975"/>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4</a:t>
              </a:r>
              <a:endParaRPr sz="1200" b="1" i="0" u="none" strike="noStrike" cap="none">
                <a:solidFill>
                  <a:srgbClr val="000000"/>
                </a:solidFill>
                <a:latin typeface="Roboto"/>
                <a:ea typeface="Roboto"/>
                <a:cs typeface="Roboto"/>
                <a:sym typeface="Roboto"/>
              </a:endParaRPr>
            </a:p>
          </p:txBody>
        </p:sp>
      </p:grpSp>
      <p:grpSp>
        <p:nvGrpSpPr>
          <p:cNvPr id="392" name="Google Shape;392;g34af0c6fd5c_0_1022"/>
          <p:cNvGrpSpPr/>
          <p:nvPr/>
        </p:nvGrpSpPr>
        <p:grpSpPr>
          <a:xfrm>
            <a:off x="4358157" y="3599695"/>
            <a:ext cx="3309651" cy="318008"/>
            <a:chOff x="3268700" y="2699838"/>
            <a:chExt cx="2482300" cy="238512"/>
          </a:xfrm>
        </p:grpSpPr>
        <p:sp>
          <p:nvSpPr>
            <p:cNvPr id="393" name="Google Shape;393;g34af0c6fd5c_0_1022"/>
            <p:cNvSpPr/>
            <p:nvPr/>
          </p:nvSpPr>
          <p:spPr>
            <a:xfrm>
              <a:off x="3268700" y="2699850"/>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a:solidFill>
                    <a:srgbClr val="000000"/>
                  </a:solidFill>
                  <a:latin typeface="Arial"/>
                  <a:ea typeface="Arial"/>
                  <a:cs typeface="Arial"/>
                  <a:sym typeface="Arial"/>
                </a:rPr>
                <a:t>Proxy</a:t>
              </a:r>
              <a:endParaRPr sz="1000" b="0" i="0" u="none" strike="noStrike" cap="none">
                <a:solidFill>
                  <a:srgbClr val="000000"/>
                </a:solidFill>
                <a:latin typeface="Arial"/>
                <a:ea typeface="Arial"/>
                <a:cs typeface="Arial"/>
                <a:sym typeface="Arial"/>
              </a:endParaRPr>
            </a:p>
          </p:txBody>
        </p:sp>
        <p:sp>
          <p:nvSpPr>
            <p:cNvPr id="394" name="Google Shape;394;g34af0c6fd5c_0_1022"/>
            <p:cNvSpPr/>
            <p:nvPr/>
          </p:nvSpPr>
          <p:spPr>
            <a:xfrm>
              <a:off x="5282700" y="2699838"/>
              <a:ext cx="468300" cy="238500"/>
            </a:xfrm>
            <a:prstGeom prst="roundRect">
              <a:avLst>
                <a:gd name="adj" fmla="val 16667"/>
              </a:avLst>
            </a:prstGeom>
            <a:solidFill>
              <a:srgbClr val="FFFFFF"/>
            </a:solidFill>
            <a:ln w="9525" cap="flat" cmpd="sng">
              <a:solidFill>
                <a:srgbClr val="44546A"/>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a:solidFill>
                    <a:srgbClr val="000000"/>
                  </a:solidFill>
                  <a:latin typeface="Arial"/>
                  <a:ea typeface="Arial"/>
                  <a:cs typeface="Arial"/>
                  <a:sym typeface="Arial"/>
                </a:rPr>
                <a:t>Proxy</a:t>
              </a:r>
              <a:endParaRPr sz="1000" b="0" i="0" u="none" strike="noStrike" cap="none">
                <a:solidFill>
                  <a:srgbClr val="000000"/>
                </a:solidFill>
                <a:latin typeface="Arial"/>
                <a:ea typeface="Arial"/>
                <a:cs typeface="Arial"/>
                <a:sym typeface="Arial"/>
              </a:endParaRPr>
            </a:p>
          </p:txBody>
        </p:sp>
      </p:grpSp>
      <p:sp>
        <p:nvSpPr>
          <p:cNvPr id="396" name="Google Shape;396;g34af0c6fd5c_0_1022"/>
          <p:cNvSpPr txBox="1"/>
          <p:nvPr/>
        </p:nvSpPr>
        <p:spPr>
          <a:xfrm>
            <a:off x="10091833" y="1219958"/>
            <a:ext cx="20511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i="1" u="none" strike="noStrike" cap="none">
                <a:solidFill>
                  <a:schemeClr val="dk2"/>
                </a:solidFill>
                <a:latin typeface="Roboto"/>
                <a:ea typeface="Roboto"/>
                <a:cs typeface="Roboto"/>
                <a:sym typeface="Roboto"/>
              </a:rPr>
              <a:t>ISO 20022 for IIPS</a:t>
            </a:r>
            <a:endParaRPr sz="1500" b="1" i="1" u="none" strike="noStrike" cap="none">
              <a:solidFill>
                <a:schemeClr val="dk2"/>
              </a:solidFill>
              <a:latin typeface="Roboto"/>
              <a:ea typeface="Roboto"/>
              <a:cs typeface="Roboto"/>
              <a:sym typeface="Roboto"/>
            </a:endParaRPr>
          </a:p>
        </p:txBody>
      </p:sp>
      <p:grpSp>
        <p:nvGrpSpPr>
          <p:cNvPr id="397" name="Google Shape;397;g34af0c6fd5c_0_1022"/>
          <p:cNvGrpSpPr/>
          <p:nvPr/>
        </p:nvGrpSpPr>
        <p:grpSpPr>
          <a:xfrm>
            <a:off x="9031048" y="4849410"/>
            <a:ext cx="2640343" cy="769581"/>
            <a:chOff x="4726468" y="3626700"/>
            <a:chExt cx="1980307" cy="577200"/>
          </a:xfrm>
        </p:grpSpPr>
        <p:sp>
          <p:nvSpPr>
            <p:cNvPr id="398" name="Google Shape;398;g34af0c6fd5c_0_1022"/>
            <p:cNvSpPr/>
            <p:nvPr/>
          </p:nvSpPr>
          <p:spPr>
            <a:xfrm>
              <a:off x="4726468" y="3705750"/>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5</a:t>
              </a:r>
              <a:endParaRPr sz="1200" b="1" i="0" u="none" strike="noStrike" cap="none">
                <a:solidFill>
                  <a:srgbClr val="000000"/>
                </a:solidFill>
                <a:latin typeface="Roboto"/>
                <a:ea typeface="Roboto"/>
                <a:cs typeface="Roboto"/>
                <a:sym typeface="Roboto"/>
              </a:endParaRPr>
            </a:p>
          </p:txBody>
        </p:sp>
        <p:sp>
          <p:nvSpPr>
            <p:cNvPr id="399" name="Google Shape;399;g34af0c6fd5c_0_1022"/>
            <p:cNvSpPr txBox="1"/>
            <p:nvPr/>
          </p:nvSpPr>
          <p:spPr>
            <a:xfrm>
              <a:off x="4969475" y="3626700"/>
              <a:ext cx="1737300" cy="5772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a:solidFill>
                    <a:schemeClr val="lt1"/>
                  </a:solidFill>
                  <a:latin typeface="Roboto"/>
                  <a:ea typeface="Roboto"/>
                  <a:cs typeface="Roboto"/>
                  <a:sym typeface="Roboto"/>
                </a:rPr>
                <a:t>DRPP Net Settlement Request </a:t>
              </a:r>
              <a:endParaRPr sz="1700" b="0" i="0" u="none" strike="noStrike" cap="none">
                <a:solidFill>
                  <a:schemeClr val="lt1"/>
                </a:solidFill>
                <a:latin typeface="Roboto"/>
                <a:ea typeface="Roboto"/>
                <a:cs typeface="Roboto"/>
                <a:sym typeface="Roboto"/>
              </a:endParaRPr>
            </a:p>
          </p:txBody>
        </p:sp>
      </p:grpSp>
      <p:grpSp>
        <p:nvGrpSpPr>
          <p:cNvPr id="400" name="Google Shape;400;g34af0c6fd5c_0_1022"/>
          <p:cNvGrpSpPr/>
          <p:nvPr/>
        </p:nvGrpSpPr>
        <p:grpSpPr>
          <a:xfrm>
            <a:off x="9031047" y="5775030"/>
            <a:ext cx="2651520" cy="769581"/>
            <a:chOff x="4726468" y="3614265"/>
            <a:chExt cx="1988690" cy="577200"/>
          </a:xfrm>
        </p:grpSpPr>
        <p:sp>
          <p:nvSpPr>
            <p:cNvPr id="401" name="Google Shape;401;g34af0c6fd5c_0_1022"/>
            <p:cNvSpPr/>
            <p:nvPr/>
          </p:nvSpPr>
          <p:spPr>
            <a:xfrm>
              <a:off x="4726468" y="3705750"/>
              <a:ext cx="243000" cy="226800"/>
            </a:xfrm>
            <a:prstGeom prst="flowChartConnector">
              <a:avLst/>
            </a:prstGeom>
            <a:solidFill>
              <a:srgbClr val="FFFFFF"/>
            </a:solidFill>
            <a:ln w="9525" cap="flat" cmpd="sng">
              <a:solidFill>
                <a:srgbClr val="595959"/>
              </a:solidFill>
              <a:prstDash val="solid"/>
              <a:round/>
              <a:headEnd type="none" w="sm" len="sm"/>
              <a:tailEnd type="none" w="sm" len="sm"/>
            </a:ln>
          </p:spPr>
          <p:txBody>
            <a:bodyPr spcFirstLastPara="1" wrap="square" lIns="0" tIns="121900" rIns="0" bIns="1219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Roboto"/>
                  <a:ea typeface="Roboto"/>
                  <a:cs typeface="Roboto"/>
                  <a:sym typeface="Roboto"/>
                </a:rPr>
                <a:t>6</a:t>
              </a:r>
              <a:endParaRPr sz="1200" b="1" i="0" u="none" strike="noStrike" cap="none">
                <a:solidFill>
                  <a:srgbClr val="000000"/>
                </a:solidFill>
                <a:latin typeface="Roboto"/>
                <a:ea typeface="Roboto"/>
                <a:cs typeface="Roboto"/>
                <a:sym typeface="Roboto"/>
              </a:endParaRPr>
            </a:p>
          </p:txBody>
        </p:sp>
        <p:sp>
          <p:nvSpPr>
            <p:cNvPr id="402" name="Google Shape;402;g34af0c6fd5c_0_1022"/>
            <p:cNvSpPr txBox="1"/>
            <p:nvPr/>
          </p:nvSpPr>
          <p:spPr>
            <a:xfrm>
              <a:off x="4977858" y="3614265"/>
              <a:ext cx="1737300" cy="5772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GB" sz="1700" b="0" i="0" u="none" strike="noStrike" cap="none" dirty="0">
                  <a:solidFill>
                    <a:schemeClr val="lt1"/>
                  </a:solidFill>
                  <a:latin typeface="Roboto"/>
                  <a:ea typeface="Roboto"/>
                  <a:cs typeface="Roboto"/>
                  <a:sym typeface="Roboto"/>
                </a:rPr>
                <a:t>National Merged Net Settlement Request</a:t>
              </a:r>
              <a:endParaRPr sz="1700" b="0" i="0" u="none" strike="noStrike" cap="none" dirty="0">
                <a:solidFill>
                  <a:schemeClr val="lt1"/>
                </a:solidFill>
                <a:latin typeface="Roboto"/>
                <a:ea typeface="Roboto"/>
                <a:cs typeface="Roboto"/>
                <a:sym typeface="Roboto"/>
              </a:endParaRPr>
            </a:p>
          </p:txBody>
        </p:sp>
      </p:grpSp>
      <p:grpSp>
        <p:nvGrpSpPr>
          <p:cNvPr id="5" name="Group 4">
            <a:extLst>
              <a:ext uri="{FF2B5EF4-FFF2-40B4-BE49-F238E27FC236}">
                <a16:creationId xmlns:a16="http://schemas.microsoft.com/office/drawing/2014/main" id="{AD4D2C59-825B-BC8D-6B3C-A752C68D6817}"/>
              </a:ext>
            </a:extLst>
          </p:cNvPr>
          <p:cNvGrpSpPr/>
          <p:nvPr/>
        </p:nvGrpSpPr>
        <p:grpSpPr>
          <a:xfrm>
            <a:off x="5486414" y="3521150"/>
            <a:ext cx="947159" cy="492402"/>
            <a:chOff x="5486414" y="3521150"/>
            <a:chExt cx="947159" cy="492402"/>
          </a:xfrm>
        </p:grpSpPr>
        <p:sp>
          <p:nvSpPr>
            <p:cNvPr id="395" name="Google Shape;395;g34af0c6fd5c_0_1022"/>
            <p:cNvSpPr/>
            <p:nvPr/>
          </p:nvSpPr>
          <p:spPr>
            <a:xfrm rot="-5400000">
              <a:off x="5801342" y="3292176"/>
              <a:ext cx="303557" cy="933414"/>
            </a:xfrm>
            <a:prstGeom prst="can">
              <a:avLst>
                <a:gd name="adj" fmla="val 25000"/>
              </a:avLst>
            </a:prstGeom>
            <a:solidFill>
              <a:srgbClr val="EEEEEE">
                <a:alpha val="46270"/>
              </a:srgbClr>
            </a:solidFill>
            <a:ln w="9525" cap="flat" cmpd="sng">
              <a:solidFill>
                <a:srgbClr val="595959"/>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Roboto"/>
                <a:ea typeface="Roboto"/>
                <a:cs typeface="Roboto"/>
                <a:sym typeface="Roboto"/>
              </a:endParaRPr>
            </a:p>
          </p:txBody>
        </p:sp>
        <p:sp>
          <p:nvSpPr>
            <p:cNvPr id="403" name="Google Shape;403;g34af0c6fd5c_0_1022"/>
            <p:cNvSpPr txBox="1"/>
            <p:nvPr/>
          </p:nvSpPr>
          <p:spPr>
            <a:xfrm>
              <a:off x="5572511" y="3521150"/>
              <a:ext cx="861062" cy="49240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dirty="0">
                  <a:solidFill>
                    <a:schemeClr val="dk2"/>
                  </a:solidFill>
                  <a:latin typeface="Roboto"/>
                  <a:ea typeface="Roboto"/>
                  <a:cs typeface="Roboto"/>
                  <a:sym typeface="Roboto"/>
                </a:rPr>
                <a:t>3rd Party Data Stream</a:t>
              </a:r>
              <a:endParaRPr sz="800" b="0" i="0" u="none" strike="noStrike" cap="none" dirty="0">
                <a:solidFill>
                  <a:schemeClr val="dk2"/>
                </a:solidFill>
                <a:latin typeface="Roboto"/>
                <a:ea typeface="Roboto"/>
                <a:cs typeface="Roboto"/>
                <a:sym typeface="Roboto"/>
              </a:endParaRPr>
            </a:p>
          </p:txBody>
        </p:sp>
      </p:grpSp>
      <p:pic>
        <p:nvPicPr>
          <p:cNvPr id="404" name="Google Shape;404;g34af0c6fd5c_0_1022"/>
          <p:cNvPicPr preferRelativeResize="0"/>
          <p:nvPr/>
        </p:nvPicPr>
        <p:blipFill rotWithShape="1">
          <a:blip r:embed="rId4">
            <a:alphaModFix/>
          </a:blip>
          <a:srcRect l="34983" r="34223" b="34015"/>
          <a:stretch/>
        </p:blipFill>
        <p:spPr>
          <a:xfrm>
            <a:off x="9707184" y="1266433"/>
            <a:ext cx="384644" cy="431600"/>
          </a:xfrm>
          <a:prstGeom prst="rect">
            <a:avLst/>
          </a:prstGeom>
          <a:noFill/>
          <a:ln>
            <a:noFill/>
          </a:ln>
        </p:spPr>
      </p:pic>
      <p:sp>
        <p:nvSpPr>
          <p:cNvPr id="7" name="Rectangle 6">
            <a:extLst>
              <a:ext uri="{FF2B5EF4-FFF2-40B4-BE49-F238E27FC236}">
                <a16:creationId xmlns:a16="http://schemas.microsoft.com/office/drawing/2014/main" id="{EE153CB8-3355-01E0-D87F-76DC3DF12C3F}"/>
              </a:ext>
            </a:extLst>
          </p:cNvPr>
          <p:cNvSpPr/>
          <p:nvPr/>
        </p:nvSpPr>
        <p:spPr>
          <a:xfrm>
            <a:off x="5390102" y="3026888"/>
            <a:ext cx="192621" cy="95431"/>
          </a:xfrm>
          <a:prstGeom prst="rect">
            <a:avLst/>
          </a:prstGeom>
          <a:solidFill>
            <a:schemeClr val="accent1">
              <a:lumMod val="20000"/>
              <a:lumOff val="8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Connector: Elbow 8">
            <a:extLst>
              <a:ext uri="{FF2B5EF4-FFF2-40B4-BE49-F238E27FC236}">
                <a16:creationId xmlns:a16="http://schemas.microsoft.com/office/drawing/2014/main" id="{9BA4F1FE-49D5-FE3C-71DA-C59FD8A79911}"/>
              </a:ext>
            </a:extLst>
          </p:cNvPr>
          <p:cNvCxnSpPr>
            <a:stCxn id="391" idx="7"/>
            <a:endCxn id="7" idx="2"/>
          </p:cNvCxnSpPr>
          <p:nvPr/>
        </p:nvCxnSpPr>
        <p:spPr>
          <a:xfrm rot="5400000" flipH="1" flipV="1">
            <a:off x="4116142" y="2069368"/>
            <a:ext cx="317320" cy="2423222"/>
          </a:xfrm>
          <a:prstGeom prst="bentConnector3">
            <a:avLst>
              <a:gd name="adj1" fmla="val 1973"/>
            </a:avLst>
          </a:prstGeom>
          <a:ln w="28575">
            <a:solidFill>
              <a:schemeClr val="tx2">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CE3D280-3FF4-066A-760E-4F8C7CE5C6BC}"/>
              </a:ext>
            </a:extLst>
          </p:cNvPr>
          <p:cNvSpPr/>
          <p:nvPr/>
        </p:nvSpPr>
        <p:spPr>
          <a:xfrm>
            <a:off x="6419826" y="3032531"/>
            <a:ext cx="192621" cy="95431"/>
          </a:xfrm>
          <a:prstGeom prst="rect">
            <a:avLst/>
          </a:prstGeom>
          <a:solidFill>
            <a:schemeClr val="accent1">
              <a:lumMod val="20000"/>
              <a:lumOff val="8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Connector: Elbow 13">
            <a:extLst>
              <a:ext uri="{FF2B5EF4-FFF2-40B4-BE49-F238E27FC236}">
                <a16:creationId xmlns:a16="http://schemas.microsoft.com/office/drawing/2014/main" id="{761FC90C-25C6-8A67-DF52-E9AB525E9342}"/>
              </a:ext>
            </a:extLst>
          </p:cNvPr>
          <p:cNvCxnSpPr>
            <a:cxnSpLocks/>
            <a:stCxn id="12" idx="2"/>
          </p:cNvCxnSpPr>
          <p:nvPr/>
        </p:nvCxnSpPr>
        <p:spPr>
          <a:xfrm rot="16200000" flipH="1">
            <a:off x="7611284" y="2032815"/>
            <a:ext cx="301038" cy="2491332"/>
          </a:xfrm>
          <a:prstGeom prst="bentConnector2">
            <a:avLst/>
          </a:prstGeom>
          <a:ln w="28575">
            <a:solidFill>
              <a:schemeClr val="tx2">
                <a:lumMod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9C8DB88-913F-CF16-60BB-7B188F0AC13A}"/>
              </a:ext>
            </a:extLst>
          </p:cNvPr>
          <p:cNvSpPr/>
          <p:nvPr/>
        </p:nvSpPr>
        <p:spPr>
          <a:xfrm>
            <a:off x="5379890" y="3011648"/>
            <a:ext cx="192621" cy="95431"/>
          </a:xfrm>
          <a:prstGeom prst="rect">
            <a:avLst/>
          </a:prstGeom>
          <a:solidFill>
            <a:schemeClr val="accent1">
              <a:lumMod val="20000"/>
              <a:lumOff val="80000"/>
            </a:schemeClr>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F00BD875-A5EF-46BB-CF5F-89922EE7D7D8}"/>
              </a:ext>
            </a:extLst>
          </p:cNvPr>
          <p:cNvGrpSpPr/>
          <p:nvPr/>
        </p:nvGrpSpPr>
        <p:grpSpPr>
          <a:xfrm>
            <a:off x="6782422" y="2034734"/>
            <a:ext cx="747754" cy="393264"/>
            <a:chOff x="259236" y="1773446"/>
            <a:chExt cx="584622" cy="510239"/>
          </a:xfrm>
        </p:grpSpPr>
        <p:sp>
          <p:nvSpPr>
            <p:cNvPr id="43" name="Rectangle 42">
              <a:extLst>
                <a:ext uri="{FF2B5EF4-FFF2-40B4-BE49-F238E27FC236}">
                  <a16:creationId xmlns:a16="http://schemas.microsoft.com/office/drawing/2014/main" id="{1DBB770C-F39C-6869-F89C-CEEAAAD91EE2}"/>
                </a:ext>
              </a:extLst>
            </p:cNvPr>
            <p:cNvSpPr/>
            <p:nvPr/>
          </p:nvSpPr>
          <p:spPr>
            <a:xfrm>
              <a:off x="259236" y="1773446"/>
              <a:ext cx="584622" cy="1765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B440468F-E00E-E775-4797-33550A9091C7}"/>
                </a:ext>
              </a:extLst>
            </p:cNvPr>
            <p:cNvSpPr/>
            <p:nvPr/>
          </p:nvSpPr>
          <p:spPr>
            <a:xfrm>
              <a:off x="260227" y="1949956"/>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6B1A66E-D55F-F513-D122-C2AB6ECDC7B5}"/>
                </a:ext>
              </a:extLst>
            </p:cNvPr>
            <p:cNvSpPr/>
            <p:nvPr/>
          </p:nvSpPr>
          <p:spPr>
            <a:xfrm>
              <a:off x="556217" y="1949955"/>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6" name="Group 45">
            <a:extLst>
              <a:ext uri="{FF2B5EF4-FFF2-40B4-BE49-F238E27FC236}">
                <a16:creationId xmlns:a16="http://schemas.microsoft.com/office/drawing/2014/main" id="{52BC069D-3749-7287-F5BF-8FD1E9E4BA22}"/>
              </a:ext>
            </a:extLst>
          </p:cNvPr>
          <p:cNvGrpSpPr/>
          <p:nvPr/>
        </p:nvGrpSpPr>
        <p:grpSpPr>
          <a:xfrm>
            <a:off x="4346517" y="2045893"/>
            <a:ext cx="747754" cy="393264"/>
            <a:chOff x="259236" y="1773446"/>
            <a:chExt cx="584622" cy="510239"/>
          </a:xfrm>
        </p:grpSpPr>
        <p:sp>
          <p:nvSpPr>
            <p:cNvPr id="47" name="Rectangle 46">
              <a:extLst>
                <a:ext uri="{FF2B5EF4-FFF2-40B4-BE49-F238E27FC236}">
                  <a16:creationId xmlns:a16="http://schemas.microsoft.com/office/drawing/2014/main" id="{B785AF70-1812-AE33-35A3-37DEEADA0F66}"/>
                </a:ext>
              </a:extLst>
            </p:cNvPr>
            <p:cNvSpPr/>
            <p:nvPr/>
          </p:nvSpPr>
          <p:spPr>
            <a:xfrm>
              <a:off x="259236" y="1773446"/>
              <a:ext cx="584622" cy="1765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44B43776-AB84-2AAA-C58B-1894AA386207}"/>
                </a:ext>
              </a:extLst>
            </p:cNvPr>
            <p:cNvSpPr/>
            <p:nvPr/>
          </p:nvSpPr>
          <p:spPr>
            <a:xfrm>
              <a:off x="260227" y="1949956"/>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5A21935C-5929-D18D-74E6-489AB4922DEB}"/>
                </a:ext>
              </a:extLst>
            </p:cNvPr>
            <p:cNvSpPr/>
            <p:nvPr/>
          </p:nvSpPr>
          <p:spPr>
            <a:xfrm>
              <a:off x="556217" y="1949955"/>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C38E0028-AE1D-6A11-9B70-22BDF9EF639E}"/>
              </a:ext>
            </a:extLst>
          </p:cNvPr>
          <p:cNvGrpSpPr/>
          <p:nvPr/>
        </p:nvGrpSpPr>
        <p:grpSpPr>
          <a:xfrm>
            <a:off x="5643801" y="2037640"/>
            <a:ext cx="747754" cy="393264"/>
            <a:chOff x="259236" y="1773446"/>
            <a:chExt cx="584622" cy="510239"/>
          </a:xfrm>
        </p:grpSpPr>
        <p:sp>
          <p:nvSpPr>
            <p:cNvPr id="51" name="Rectangle 50">
              <a:extLst>
                <a:ext uri="{FF2B5EF4-FFF2-40B4-BE49-F238E27FC236}">
                  <a16:creationId xmlns:a16="http://schemas.microsoft.com/office/drawing/2014/main" id="{55196C4E-AAAF-0F49-7482-3B75458AA837}"/>
                </a:ext>
              </a:extLst>
            </p:cNvPr>
            <p:cNvSpPr/>
            <p:nvPr/>
          </p:nvSpPr>
          <p:spPr>
            <a:xfrm>
              <a:off x="259236" y="1773446"/>
              <a:ext cx="584622" cy="1765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093DE7A2-4868-92DC-2B41-AB86DB0D56D0}"/>
                </a:ext>
              </a:extLst>
            </p:cNvPr>
            <p:cNvSpPr/>
            <p:nvPr/>
          </p:nvSpPr>
          <p:spPr>
            <a:xfrm>
              <a:off x="260227" y="1949956"/>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84899AFB-2856-5BA7-46A9-B4A008BC1F5B}"/>
                </a:ext>
              </a:extLst>
            </p:cNvPr>
            <p:cNvSpPr/>
            <p:nvPr/>
          </p:nvSpPr>
          <p:spPr>
            <a:xfrm>
              <a:off x="556217" y="1949955"/>
              <a:ext cx="287641" cy="3337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26" name="Group 325">
            <a:extLst>
              <a:ext uri="{FF2B5EF4-FFF2-40B4-BE49-F238E27FC236}">
                <a16:creationId xmlns:a16="http://schemas.microsoft.com/office/drawing/2014/main" id="{DB179E8D-661C-02CB-0CD6-D356A64BB254}"/>
              </a:ext>
            </a:extLst>
          </p:cNvPr>
          <p:cNvGrpSpPr/>
          <p:nvPr/>
        </p:nvGrpSpPr>
        <p:grpSpPr>
          <a:xfrm>
            <a:off x="4485543" y="4053235"/>
            <a:ext cx="577446" cy="406893"/>
            <a:chOff x="1024293" y="3964393"/>
            <a:chExt cx="577446" cy="406893"/>
          </a:xfrm>
        </p:grpSpPr>
        <p:sp>
          <p:nvSpPr>
            <p:cNvPr id="61" name="Rectangle 60">
              <a:extLst>
                <a:ext uri="{FF2B5EF4-FFF2-40B4-BE49-F238E27FC236}">
                  <a16:creationId xmlns:a16="http://schemas.microsoft.com/office/drawing/2014/main" id="{33FA5585-A2E1-11D4-AD27-59C3D86509A8}"/>
                </a:ext>
              </a:extLst>
            </p:cNvPr>
            <p:cNvSpPr/>
            <p:nvPr/>
          </p:nvSpPr>
          <p:spPr>
            <a:xfrm>
              <a:off x="1024293" y="3964393"/>
              <a:ext cx="577446" cy="40689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1" name="Straight Connector 320">
              <a:extLst>
                <a:ext uri="{FF2B5EF4-FFF2-40B4-BE49-F238E27FC236}">
                  <a16:creationId xmlns:a16="http://schemas.microsoft.com/office/drawing/2014/main" id="{E80818D2-A451-C8F9-4191-7E8E46E365F3}"/>
                </a:ext>
              </a:extLst>
            </p:cNvPr>
            <p:cNvCxnSpPr/>
            <p:nvPr/>
          </p:nvCxnSpPr>
          <p:spPr>
            <a:xfrm>
              <a:off x="1313015" y="4030390"/>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9BF5522-7DA5-3190-D7C3-5393859E07F0}"/>
                </a:ext>
              </a:extLst>
            </p:cNvPr>
            <p:cNvCxnSpPr/>
            <p:nvPr/>
          </p:nvCxnSpPr>
          <p:spPr>
            <a:xfrm>
              <a:off x="1313043" y="4107912"/>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060CF34C-2202-AB3D-29E9-A57FA1F000D1}"/>
                </a:ext>
              </a:extLst>
            </p:cNvPr>
            <p:cNvCxnSpPr/>
            <p:nvPr/>
          </p:nvCxnSpPr>
          <p:spPr>
            <a:xfrm>
              <a:off x="1446691" y="4167839"/>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0BE3E616-6296-E88A-0DD2-A653530BDE87}"/>
                </a:ext>
              </a:extLst>
            </p:cNvPr>
            <p:cNvCxnSpPr/>
            <p:nvPr/>
          </p:nvCxnSpPr>
          <p:spPr>
            <a:xfrm>
              <a:off x="1313016" y="4226022"/>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C88DEB58-6CF1-5D45-807A-454A0348FD9F}"/>
                </a:ext>
              </a:extLst>
            </p:cNvPr>
            <p:cNvCxnSpPr/>
            <p:nvPr/>
          </p:nvCxnSpPr>
          <p:spPr>
            <a:xfrm>
              <a:off x="1313016" y="4307937"/>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grpSp>
      <p:grpSp>
        <p:nvGrpSpPr>
          <p:cNvPr id="327" name="Group 326">
            <a:extLst>
              <a:ext uri="{FF2B5EF4-FFF2-40B4-BE49-F238E27FC236}">
                <a16:creationId xmlns:a16="http://schemas.microsoft.com/office/drawing/2014/main" id="{2C8BFD89-6C93-D9C5-FA41-B8A80599CD0C}"/>
              </a:ext>
            </a:extLst>
          </p:cNvPr>
          <p:cNvGrpSpPr/>
          <p:nvPr/>
        </p:nvGrpSpPr>
        <p:grpSpPr>
          <a:xfrm>
            <a:off x="6933909" y="4011961"/>
            <a:ext cx="577446" cy="406893"/>
            <a:chOff x="1024293" y="3964393"/>
            <a:chExt cx="577446" cy="406893"/>
          </a:xfrm>
        </p:grpSpPr>
        <p:sp>
          <p:nvSpPr>
            <p:cNvPr id="328" name="Rectangle 327">
              <a:extLst>
                <a:ext uri="{FF2B5EF4-FFF2-40B4-BE49-F238E27FC236}">
                  <a16:creationId xmlns:a16="http://schemas.microsoft.com/office/drawing/2014/main" id="{231477BA-D2F7-D184-211D-E6BEC881B46B}"/>
                </a:ext>
              </a:extLst>
            </p:cNvPr>
            <p:cNvSpPr/>
            <p:nvPr/>
          </p:nvSpPr>
          <p:spPr>
            <a:xfrm>
              <a:off x="1024293" y="3964393"/>
              <a:ext cx="577446" cy="40689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9" name="Straight Connector 328">
              <a:extLst>
                <a:ext uri="{FF2B5EF4-FFF2-40B4-BE49-F238E27FC236}">
                  <a16:creationId xmlns:a16="http://schemas.microsoft.com/office/drawing/2014/main" id="{91324E11-BDD2-C02D-F918-5BAABAE37204}"/>
                </a:ext>
              </a:extLst>
            </p:cNvPr>
            <p:cNvCxnSpPr/>
            <p:nvPr/>
          </p:nvCxnSpPr>
          <p:spPr>
            <a:xfrm>
              <a:off x="1313015" y="4030390"/>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62EAB33-6C42-4C45-E9C0-062882E89726}"/>
                </a:ext>
              </a:extLst>
            </p:cNvPr>
            <p:cNvCxnSpPr/>
            <p:nvPr/>
          </p:nvCxnSpPr>
          <p:spPr>
            <a:xfrm>
              <a:off x="1313043" y="4107912"/>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A7575104-2E5C-039B-8BCA-86A6A2E0F1FC}"/>
                </a:ext>
              </a:extLst>
            </p:cNvPr>
            <p:cNvCxnSpPr/>
            <p:nvPr/>
          </p:nvCxnSpPr>
          <p:spPr>
            <a:xfrm>
              <a:off x="1446691" y="4167839"/>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77FC009-B373-75AC-F9C9-0D054E1F5990}"/>
                </a:ext>
              </a:extLst>
            </p:cNvPr>
            <p:cNvCxnSpPr/>
            <p:nvPr/>
          </p:nvCxnSpPr>
          <p:spPr>
            <a:xfrm>
              <a:off x="1313016" y="4226022"/>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F7A75E5-6328-B99E-1D99-E1DDB4C5B458}"/>
                </a:ext>
              </a:extLst>
            </p:cNvPr>
            <p:cNvCxnSpPr/>
            <p:nvPr/>
          </p:nvCxnSpPr>
          <p:spPr>
            <a:xfrm>
              <a:off x="1313016" y="4307937"/>
              <a:ext cx="112491" cy="0"/>
            </a:xfrm>
            <a:prstGeom prst="line">
              <a:avLst/>
            </a:prstGeom>
            <a:ln w="1270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7"/>
                                        </p:tgtEl>
                                        <p:attrNameLst>
                                          <p:attrName>style.visibility</p:attrName>
                                        </p:attrNameLst>
                                      </p:cBhvr>
                                      <p:to>
                                        <p:strVal val="visible"/>
                                      </p:to>
                                    </p:set>
                                  </p:childTnLst>
                                </p:cTn>
                              </p:par>
                              <p:par>
                                <p:cTn id="13" presetID="1" presetClass="entr" presetSubtype="0" fill="hold" nodeType="withEffect">
                                  <p:stCondLst>
                                    <p:cond delay="100"/>
                                  </p:stCondLst>
                                  <p:childTnLst>
                                    <p:set>
                                      <p:cBhvr>
                                        <p:cTn id="14" dur="1" fill="hold">
                                          <p:stCondLst>
                                            <p:cond delay="0"/>
                                          </p:stCondLst>
                                        </p:cTn>
                                        <p:tgtEl>
                                          <p:spTgt spid="3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3"/>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Rapid Go To Market</a:t>
            </a:r>
            <a:endParaRPr sz="3200" b="1" dirty="0">
              <a:latin typeface="Gill Sans" panose="020B0604020202020204" charset="0"/>
            </a:endParaRPr>
          </a:p>
        </p:txBody>
      </p:sp>
      <p:sp>
        <p:nvSpPr>
          <p:cNvPr id="411" name="Google Shape;411;p13"/>
          <p:cNvSpPr txBox="1"/>
          <p:nvPr/>
        </p:nvSpPr>
        <p:spPr>
          <a:xfrm>
            <a:off x="326273" y="1914448"/>
            <a:ext cx="629781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000" b="1" i="0" u="none" strike="noStrike" cap="none" dirty="0">
                <a:solidFill>
                  <a:schemeClr val="dk1"/>
                </a:solidFill>
                <a:latin typeface="Gill Sans" panose="020B0604020202020204" charset="0"/>
                <a:sym typeface="Arial"/>
              </a:rPr>
              <a:t>Existing Financial and Technical Support </a:t>
            </a:r>
            <a:endParaRPr sz="2000" b="1" i="0" u="none" strike="noStrike" cap="none" dirty="0">
              <a:solidFill>
                <a:srgbClr val="000000"/>
              </a:solidFill>
              <a:latin typeface="Gill Sans" panose="020B0604020202020204" charset="0"/>
              <a:sym typeface="Arial"/>
            </a:endParaRPr>
          </a:p>
          <a:p>
            <a:pPr marL="342900" marR="0" lvl="0" indent="-342900" algn="l" rtl="0">
              <a:lnSpc>
                <a:spcPct val="100000"/>
              </a:lnSpc>
              <a:spcBef>
                <a:spcPts val="0"/>
              </a:spcBef>
              <a:spcAft>
                <a:spcPts val="0"/>
              </a:spcAft>
              <a:buClr>
                <a:srgbClr val="000000"/>
              </a:buClr>
              <a:buSzPts val="1800"/>
              <a:buFont typeface="Wingdings" panose="05000000000000000000" pitchFamily="2" charset="2"/>
              <a:buChar char="v"/>
            </a:pPr>
            <a:endParaRPr sz="2000" b="1" i="0" u="none" strike="noStrike" cap="none" dirty="0">
              <a:solidFill>
                <a:schemeClr val="dk1"/>
              </a:solidFill>
              <a:latin typeface="Gill Sans" panose="020B0604020202020204" charset="0"/>
              <a:sym typeface="Arial"/>
            </a:endParaRPr>
          </a:p>
          <a:p>
            <a:pPr marL="457200" marR="0" lvl="2"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err="1">
                <a:solidFill>
                  <a:schemeClr val="dk1"/>
                </a:solidFill>
                <a:latin typeface="Gill Sans" panose="020B0604020202020204" charset="0"/>
                <a:sym typeface="Arial"/>
              </a:rPr>
              <a:t>eNIIPS</a:t>
            </a:r>
            <a:r>
              <a:rPr lang="en-GB" sz="2000" b="1" i="0" u="none" strike="noStrike" cap="none" dirty="0">
                <a:solidFill>
                  <a:schemeClr val="dk1"/>
                </a:solidFill>
                <a:latin typeface="Gill Sans" panose="020B0604020202020204" charset="0"/>
                <a:sym typeface="Arial"/>
              </a:rPr>
              <a:t> deployment in Jurisdictions</a:t>
            </a:r>
            <a:endParaRPr sz="2000" dirty="0">
              <a:latin typeface="Gill Sans" panose="020B0604020202020204" charset="0"/>
            </a:endParaRPr>
          </a:p>
          <a:p>
            <a:pPr marL="457200" marR="0" lvl="2" indent="-457200" algn="l" rtl="0">
              <a:lnSpc>
                <a:spcPct val="100000"/>
              </a:lnSpc>
              <a:spcBef>
                <a:spcPts val="0"/>
              </a:spcBef>
              <a:spcAft>
                <a:spcPts val="0"/>
              </a:spcAft>
              <a:buFont typeface="+mj-lt"/>
              <a:buAutoNum type="arabicPeriod"/>
            </a:pPr>
            <a:endParaRPr sz="2000" b="1" i="0" u="none" strike="noStrike" cap="none" dirty="0">
              <a:solidFill>
                <a:srgbClr val="000000"/>
              </a:solidFill>
              <a:latin typeface="Gill Sans" panose="020B0604020202020204" charset="0"/>
              <a:sym typeface="Arial"/>
            </a:endParaRPr>
          </a:p>
          <a:p>
            <a:pPr marL="457200" marR="0" lvl="2"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Soft Launch to refine operational approaches</a:t>
            </a:r>
            <a:endParaRPr sz="2000" dirty="0">
              <a:latin typeface="Gill Sans" panose="020B0604020202020204" charset="0"/>
            </a:endParaRPr>
          </a:p>
          <a:p>
            <a:pPr marL="457200" marR="0" lvl="2" indent="-457200" algn="l" rtl="0">
              <a:lnSpc>
                <a:spcPct val="100000"/>
              </a:lnSpc>
              <a:spcBef>
                <a:spcPts val="0"/>
              </a:spcBef>
              <a:spcAft>
                <a:spcPts val="0"/>
              </a:spcAft>
              <a:buFont typeface="+mj-lt"/>
              <a:buAutoNum type="arabicPeriod"/>
            </a:pPr>
            <a:endParaRPr sz="2000" b="1" i="0" u="none" strike="noStrike" cap="none" dirty="0">
              <a:solidFill>
                <a:srgbClr val="000000"/>
              </a:solidFill>
              <a:latin typeface="Gill Sans" panose="020B0604020202020204" charset="0"/>
              <a:sym typeface="Arial"/>
            </a:endParaRPr>
          </a:p>
          <a:p>
            <a:pPr marL="457200" marR="0" lvl="2"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DFSPs given authorisation to Participate in DRPP</a:t>
            </a:r>
            <a:endParaRPr sz="2000" dirty="0">
              <a:latin typeface="Gill Sans" panose="020B0604020202020204" charset="0"/>
            </a:endParaRPr>
          </a:p>
          <a:p>
            <a:pPr marL="457200" marR="0" lvl="2" indent="-457200" algn="l" rtl="0">
              <a:lnSpc>
                <a:spcPct val="100000"/>
              </a:lnSpc>
              <a:spcBef>
                <a:spcPts val="0"/>
              </a:spcBef>
              <a:spcAft>
                <a:spcPts val="0"/>
              </a:spcAft>
              <a:buFont typeface="+mj-lt"/>
              <a:buAutoNum type="arabicPeriod"/>
            </a:pPr>
            <a:endParaRPr sz="2000" b="1" i="0" u="none" strike="noStrike" cap="none" dirty="0">
              <a:solidFill>
                <a:srgbClr val="000000"/>
              </a:solidFill>
              <a:latin typeface="Gill Sans" panose="020B0604020202020204" charset="0"/>
              <a:sym typeface="Arial"/>
            </a:endParaRPr>
          </a:p>
          <a:p>
            <a:pPr marL="457200" marR="0" lvl="2"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ISO 20022 for IIPS (Standards) robust for future interoperability</a:t>
            </a:r>
            <a:endParaRPr sz="2000" b="1" i="0" u="none" strike="noStrike" cap="none" dirty="0">
              <a:solidFill>
                <a:schemeClr val="dk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dirty="0">
              <a:solidFill>
                <a:schemeClr val="dk1"/>
              </a:solidFill>
              <a:latin typeface="Gill Sans" panose="020B0604020202020204" charset="0"/>
              <a:ea typeface="Calibri"/>
              <a:cs typeface="Calibri"/>
              <a:sym typeface="Calibri"/>
            </a:endParaRPr>
          </a:p>
        </p:txBody>
      </p:sp>
      <p:pic>
        <p:nvPicPr>
          <p:cNvPr id="412" name="Google Shape;412;p13"/>
          <p:cNvPicPr preferRelativeResize="0"/>
          <p:nvPr/>
        </p:nvPicPr>
        <p:blipFill>
          <a:blip r:embed="rId3">
            <a:alphaModFix/>
          </a:blip>
          <a:stretch>
            <a:fillRect/>
          </a:stretch>
        </p:blipFill>
        <p:spPr>
          <a:xfrm>
            <a:off x="6132048" y="2515036"/>
            <a:ext cx="5927872" cy="2097604"/>
          </a:xfrm>
          <a:prstGeom prst="rect">
            <a:avLst/>
          </a:prstGeom>
          <a:noFill/>
          <a:ln>
            <a:noFill/>
          </a:ln>
        </p:spPr>
      </p:pic>
      <p:grpSp>
        <p:nvGrpSpPr>
          <p:cNvPr id="413" name="Google Shape;413;p13"/>
          <p:cNvGrpSpPr>
            <a:grpSpLocks noChangeAspect="1"/>
          </p:cNvGrpSpPr>
          <p:nvPr/>
        </p:nvGrpSpPr>
        <p:grpSpPr>
          <a:xfrm>
            <a:off x="6624083" y="1458433"/>
            <a:ext cx="2051100" cy="1897331"/>
            <a:chOff x="6181057" y="2232940"/>
            <a:chExt cx="1048500" cy="969895"/>
          </a:xfrm>
        </p:grpSpPr>
        <p:pic>
          <p:nvPicPr>
            <p:cNvPr id="414" name="Google Shape;414;p13" descr="Bank with solid fill"/>
            <p:cNvPicPr preferRelativeResize="0"/>
            <p:nvPr/>
          </p:nvPicPr>
          <p:blipFill rotWithShape="1">
            <a:blip r:embed="rId4">
              <a:alphaModFix/>
            </a:blip>
            <a:srcRect/>
            <a:stretch/>
          </p:blipFill>
          <p:spPr>
            <a:xfrm>
              <a:off x="6453784" y="2232940"/>
              <a:ext cx="497791" cy="497791"/>
            </a:xfrm>
            <a:prstGeom prst="rect">
              <a:avLst/>
            </a:prstGeom>
            <a:noFill/>
            <a:ln>
              <a:noFill/>
            </a:ln>
          </p:spPr>
        </p:pic>
        <p:sp>
          <p:nvSpPr>
            <p:cNvPr id="415" name="Google Shape;415;p13"/>
            <p:cNvSpPr txBox="1"/>
            <p:nvPr/>
          </p:nvSpPr>
          <p:spPr>
            <a:xfrm>
              <a:off x="6181057" y="2741135"/>
              <a:ext cx="10485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Roboto"/>
                <a:buNone/>
              </a:pPr>
              <a:r>
                <a:rPr lang="en-GB" sz="1200" dirty="0">
                  <a:latin typeface="Roboto"/>
                  <a:ea typeface="Roboto"/>
                  <a:cs typeface="Roboto"/>
                  <a:sym typeface="Roboto"/>
                </a:rPr>
                <a:t>Regulatory Support</a:t>
              </a:r>
              <a:endParaRPr sz="1800" b="0" i="0" u="none" strike="noStrike" cap="none" dirty="0">
                <a:solidFill>
                  <a:schemeClr val="dk1"/>
                </a:solidFill>
                <a:latin typeface="Calibri"/>
                <a:ea typeface="Calibri"/>
                <a:cs typeface="Calibri"/>
                <a:sym typeface="Calibri"/>
              </a:endParaRPr>
            </a:p>
          </p:txBody>
        </p:sp>
      </p:grpSp>
      <p:sp>
        <p:nvSpPr>
          <p:cNvPr id="416" name="Google Shape;416;p13"/>
          <p:cNvSpPr txBox="1"/>
          <p:nvPr/>
        </p:nvSpPr>
        <p:spPr>
          <a:xfrm>
            <a:off x="9028480" y="5174453"/>
            <a:ext cx="20511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i="1" u="none" strike="noStrike" cap="none" dirty="0">
                <a:solidFill>
                  <a:schemeClr val="dk2"/>
                </a:solidFill>
                <a:latin typeface="Roboto"/>
                <a:ea typeface="Roboto"/>
                <a:cs typeface="Roboto"/>
                <a:sym typeface="Roboto"/>
              </a:rPr>
              <a:t>ISO 20022 for IIPS</a:t>
            </a:r>
            <a:endParaRPr sz="1500" b="1" i="1" u="none" strike="noStrike" cap="none" dirty="0">
              <a:solidFill>
                <a:schemeClr val="dk2"/>
              </a:solidFill>
              <a:latin typeface="Roboto"/>
              <a:ea typeface="Roboto"/>
              <a:cs typeface="Roboto"/>
              <a:sym typeface="Roboto"/>
            </a:endParaRPr>
          </a:p>
        </p:txBody>
      </p:sp>
      <p:pic>
        <p:nvPicPr>
          <p:cNvPr id="417" name="Google Shape;417;p13"/>
          <p:cNvPicPr preferRelativeResize="0"/>
          <p:nvPr/>
        </p:nvPicPr>
        <p:blipFill rotWithShape="1">
          <a:blip r:embed="rId5">
            <a:alphaModFix/>
          </a:blip>
          <a:srcRect l="34983" r="34223" b="34015"/>
          <a:stretch/>
        </p:blipFill>
        <p:spPr>
          <a:xfrm>
            <a:off x="8131388" y="5015731"/>
            <a:ext cx="696937" cy="7678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14"/>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Value Proposition </a:t>
            </a:r>
            <a:endParaRPr sz="3200" b="1" dirty="0">
              <a:latin typeface="Gill Sans" panose="020B0604020202020204" charset="0"/>
            </a:endParaRPr>
          </a:p>
        </p:txBody>
      </p:sp>
      <p:sp>
        <p:nvSpPr>
          <p:cNvPr id="423" name="Google Shape;423;p14"/>
          <p:cNvSpPr txBox="1"/>
          <p:nvPr/>
        </p:nvSpPr>
        <p:spPr>
          <a:xfrm>
            <a:off x="1080997" y="1832855"/>
            <a:ext cx="983864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1" i="0" u="none" strike="noStrike" cap="none" dirty="0">
                <a:solidFill>
                  <a:schemeClr val="dk1"/>
                </a:solidFill>
                <a:latin typeface="Gill Sans" panose="020B0604020202020204" charset="0"/>
                <a:sym typeface="Arial"/>
              </a:rPr>
              <a:t>Reduced risks </a:t>
            </a:r>
            <a:r>
              <a:rPr lang="en-GB" sz="2000" b="1" dirty="0">
                <a:solidFill>
                  <a:schemeClr val="dk1"/>
                </a:solidFill>
                <a:latin typeface="Gill Sans" panose="020B0604020202020204" charset="0"/>
              </a:rPr>
              <a:t>⇒ Greater efficiency ⇒ reduced Costs</a:t>
            </a:r>
            <a:endParaRPr sz="2000" dirty="0">
              <a:latin typeface="Gill Sans" panose="020B0604020202020204" charset="0"/>
            </a:endParaRPr>
          </a:p>
          <a:p>
            <a:pPr marL="0" marR="0" lvl="0" indent="0" algn="l" rtl="0">
              <a:lnSpc>
                <a:spcPct val="100000"/>
              </a:lnSpc>
              <a:spcBef>
                <a:spcPts val="0"/>
              </a:spcBef>
              <a:spcAft>
                <a:spcPts val="0"/>
              </a:spcAft>
              <a:buNone/>
            </a:pPr>
            <a:endParaRPr sz="2000" b="1" i="0" u="none" strike="noStrike" cap="none" dirty="0">
              <a:solidFill>
                <a:srgbClr val="000000"/>
              </a:solidFill>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Local currency net settlement</a:t>
            </a:r>
            <a:endParaRPr sz="2000" dirty="0">
              <a:latin typeface="Gill Sans" panose="020B0604020202020204" charset="0"/>
            </a:endParaRPr>
          </a:p>
          <a:p>
            <a:pPr marL="571500" marR="0" lvl="0" indent="-457200" algn="l" rtl="0">
              <a:lnSpc>
                <a:spcPct val="100000"/>
              </a:lnSpc>
              <a:spcBef>
                <a:spcPts val="0"/>
              </a:spcBef>
              <a:spcAft>
                <a:spcPts val="0"/>
              </a:spcAft>
              <a:buClr>
                <a:srgbClr val="000000"/>
              </a:buClr>
              <a:buSzPts val="1800"/>
              <a:buFont typeface="+mj-lt"/>
              <a:buAutoNum type="arabicPeriod"/>
            </a:pPr>
            <a:endParaRPr sz="2000" b="1" i="0" u="none" strike="noStrike" cap="none" dirty="0">
              <a:solidFill>
                <a:schemeClr val="dk1"/>
              </a:solidFill>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Instant and Inclusive Payments</a:t>
            </a:r>
            <a:endParaRPr sz="2000" dirty="0">
              <a:latin typeface="Gill Sans" panose="020B0604020202020204" charset="0"/>
            </a:endParaRPr>
          </a:p>
          <a:p>
            <a:pPr marL="571500" marR="0" lvl="0" indent="-457200" algn="l" rtl="0">
              <a:lnSpc>
                <a:spcPct val="100000"/>
              </a:lnSpc>
              <a:spcBef>
                <a:spcPts val="0"/>
              </a:spcBef>
              <a:spcAft>
                <a:spcPts val="0"/>
              </a:spcAft>
              <a:buClr>
                <a:srgbClr val="000000"/>
              </a:buClr>
              <a:buSzPts val="1800"/>
              <a:buFont typeface="+mj-lt"/>
              <a:buAutoNum type="arabicPeriod"/>
            </a:pPr>
            <a:endParaRPr sz="2000" b="1" i="0" u="none" strike="noStrike" cap="none" dirty="0">
              <a:solidFill>
                <a:schemeClr val="dk1"/>
              </a:solidFill>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Wide geographic reach because of  integration of Mobile Network Operators</a:t>
            </a:r>
            <a:endParaRPr sz="2000" dirty="0">
              <a:latin typeface="Gill Sans" panose="020B0604020202020204" charset="0"/>
            </a:endParaRPr>
          </a:p>
          <a:p>
            <a:pPr marL="571500" marR="0" lvl="0" indent="-457200" algn="l" rtl="0">
              <a:lnSpc>
                <a:spcPct val="100000"/>
              </a:lnSpc>
              <a:spcBef>
                <a:spcPts val="0"/>
              </a:spcBef>
              <a:spcAft>
                <a:spcPts val="0"/>
              </a:spcAft>
              <a:buClr>
                <a:srgbClr val="000000"/>
              </a:buClr>
              <a:buSzPts val="1800"/>
              <a:buFont typeface="+mj-lt"/>
              <a:buAutoNum type="arabicPeriod"/>
            </a:pPr>
            <a:endParaRPr sz="2000" b="1" i="0" u="none" strike="noStrike" cap="none" dirty="0">
              <a:solidFill>
                <a:schemeClr val="dk1"/>
              </a:solidFill>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Security</a:t>
            </a:r>
            <a:endParaRPr sz="2000" b="1" i="0" u="none" strike="noStrike" cap="none" dirty="0">
              <a:solidFill>
                <a:srgbClr val="000000"/>
              </a:solidFill>
              <a:latin typeface="Gill Sans" panose="020B0604020202020204" charset="0"/>
              <a:sym typeface="Arial"/>
            </a:endParaRPr>
          </a:p>
          <a:p>
            <a:pPr marL="571500" marR="0" lvl="0" indent="-457200" algn="l" rtl="0">
              <a:lnSpc>
                <a:spcPct val="100000"/>
              </a:lnSpc>
              <a:spcBef>
                <a:spcPts val="0"/>
              </a:spcBef>
              <a:spcAft>
                <a:spcPts val="0"/>
              </a:spcAft>
              <a:buClr>
                <a:srgbClr val="000000"/>
              </a:buClr>
              <a:buSzPts val="1800"/>
              <a:buFont typeface="+mj-lt"/>
              <a:buAutoNum type="arabicPeriod"/>
            </a:pPr>
            <a:endParaRPr sz="2000" b="1" i="0" u="none" strike="noStrike" cap="none" dirty="0">
              <a:solidFill>
                <a:schemeClr val="dk1"/>
              </a:solidFill>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solidFill>
                  <a:schemeClr val="dk1"/>
                </a:solidFill>
                <a:latin typeface="Gill Sans" panose="020B0604020202020204" charset="0"/>
                <a:sym typeface="Arial"/>
              </a:rPr>
              <a:t>Cost model which brings affordability</a:t>
            </a:r>
            <a:endParaRPr sz="2000" b="1" i="0" u="none" strike="noStrike" cap="none" dirty="0">
              <a:solidFill>
                <a:srgbClr val="000000"/>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800"/>
              <a:buFont typeface="Arial"/>
              <a:buNone/>
            </a:pPr>
            <a:endParaRPr sz="2000" b="0" i="0" u="none" strike="noStrike" cap="none" dirty="0">
              <a:solidFill>
                <a:schemeClr val="dk1"/>
              </a:solidFill>
              <a:latin typeface="Gill Sans" panose="020B0604020202020204" charset="0"/>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5"/>
          <p:cNvSpPr txBox="1">
            <a:spLocks noGrp="1"/>
          </p:cNvSpPr>
          <p:nvPr>
            <p:ph type="title"/>
          </p:nvPr>
        </p:nvSpPr>
        <p:spPr>
          <a:xfrm>
            <a:off x="0" y="311606"/>
            <a:ext cx="12192000" cy="6408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03668"/>
              </a:buClr>
              <a:buSzPts val="3600"/>
              <a:buFont typeface="Gill Sans"/>
              <a:buNone/>
            </a:pPr>
            <a:r>
              <a:rPr lang="en-GB" sz="3200" b="1" dirty="0">
                <a:latin typeface="Gill Sans"/>
                <a:ea typeface="Gill Sans"/>
                <a:cs typeface="Gill Sans"/>
                <a:sym typeface="Gill Sans"/>
              </a:rPr>
              <a:t>Proposed Cost Structure</a:t>
            </a:r>
            <a:endParaRPr sz="4000" dirty="0"/>
          </a:p>
        </p:txBody>
      </p:sp>
      <p:sp>
        <p:nvSpPr>
          <p:cNvPr id="430" name="Google Shape;430;p15"/>
          <p:cNvSpPr txBox="1"/>
          <p:nvPr/>
        </p:nvSpPr>
        <p:spPr>
          <a:xfrm>
            <a:off x="303193" y="1588798"/>
            <a:ext cx="3550200" cy="2308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rgbClr val="111111"/>
                </a:solidFill>
                <a:latin typeface="Gill Sans" panose="020B0604020202020204" charset="0"/>
                <a:ea typeface="Gill Sans"/>
                <a:cs typeface="Gill Sans"/>
                <a:sym typeface="Gill Sans"/>
              </a:rPr>
              <a:t>The World Bank target is that the consumer (citizen or merchant) pays &lt; 3% of the principle in costs</a:t>
            </a:r>
            <a:endParaRPr sz="1400" b="0" i="0" u="none" strike="noStrike" cap="none" dirty="0">
              <a:solidFill>
                <a:srgbClr val="11111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111111"/>
              </a:solidFill>
              <a:latin typeface="Gill Sans" panose="020B0604020202020204" charset="0"/>
              <a:ea typeface="Gill Sans"/>
              <a:cs typeface="Gill Sans"/>
              <a:sym typeface="Gill Sans"/>
            </a:endParaRPr>
          </a:p>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rgbClr val="111111"/>
                </a:solidFill>
                <a:latin typeface="Gill Sans" panose="020B0604020202020204" charset="0"/>
                <a:ea typeface="Gill Sans"/>
                <a:cs typeface="Gill Sans"/>
                <a:sym typeface="Gill Sans"/>
              </a:rPr>
              <a:t>Through their DFSPs service channel (USSD/APP/Website) the Consumer sees the following break down:</a:t>
            </a:r>
            <a:endParaRPr sz="1400" b="0" i="0" u="none" strike="noStrike" cap="none" dirty="0">
              <a:solidFill>
                <a:srgbClr val="111111"/>
              </a:solidFill>
              <a:latin typeface="Gill Sans" panose="020B0604020202020204" charset="0"/>
              <a:sym typeface="Arial"/>
            </a:endParaRPr>
          </a:p>
        </p:txBody>
      </p:sp>
      <p:sp>
        <p:nvSpPr>
          <p:cNvPr id="431" name="Google Shape;431;p15"/>
          <p:cNvSpPr txBox="1"/>
          <p:nvPr/>
        </p:nvSpPr>
        <p:spPr>
          <a:xfrm>
            <a:off x="7078208" y="1327553"/>
            <a:ext cx="4854712" cy="1046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000" b="0" i="0" u="none" strike="noStrike" cap="none" dirty="0">
                <a:solidFill>
                  <a:schemeClr val="dk1"/>
                </a:solidFill>
                <a:latin typeface="Gill Sans" panose="020B0604020202020204" charset="0"/>
                <a:ea typeface="Calibri"/>
                <a:cs typeface="Calibri"/>
                <a:sym typeface="Calibri"/>
              </a:rPr>
              <a:t>Currency Conversion cost  </a:t>
            </a:r>
            <a:endParaRPr sz="1600" b="0" i="0" u="none" strike="noStrike" cap="none" dirty="0">
              <a:solidFill>
                <a:srgbClr val="000000"/>
              </a:solidFill>
              <a:latin typeface="Gill Sans" panose="020B0604020202020204" charset="0"/>
              <a:sym typeface="Arial"/>
            </a:endParaRPr>
          </a:p>
          <a:p>
            <a:pPr marL="914400" marR="0" lvl="2" indent="0" algn="l" rtl="0">
              <a:lnSpc>
                <a:spcPct val="100000"/>
              </a:lnSpc>
              <a:spcBef>
                <a:spcPts val="0"/>
              </a:spcBef>
              <a:spcAft>
                <a:spcPts val="0"/>
              </a:spcAft>
              <a:buClr>
                <a:srgbClr val="000000"/>
              </a:buClr>
              <a:buSzPts val="1200"/>
              <a:buFont typeface="Arial"/>
              <a:buNone/>
            </a:pPr>
            <a:r>
              <a:rPr lang="en-GB" b="0" i="0" u="none" strike="noStrike" cap="none" dirty="0">
                <a:solidFill>
                  <a:schemeClr val="dk1"/>
                </a:solidFill>
                <a:latin typeface="Gill Sans" panose="020B0604020202020204" charset="0"/>
                <a:ea typeface="Calibri"/>
                <a:cs typeface="Calibri"/>
                <a:sym typeface="Calibri"/>
              </a:rPr>
              <a:t>	Forex rate * Amount sent</a:t>
            </a:r>
            <a:endParaRPr lang="en-GB" b="1" i="0" u="none" strike="noStrike" cap="none" dirty="0">
              <a:solidFill>
                <a:schemeClr val="dk1"/>
              </a:solidFill>
              <a:latin typeface="Gill Sans" panose="020B0604020202020204" charset="0"/>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GB" b="1" i="0" u="none" strike="noStrike" cap="none" dirty="0">
                <a:solidFill>
                  <a:schemeClr val="dk1"/>
                </a:solidFill>
                <a:latin typeface="Gill Sans" panose="020B0604020202020204" charset="0"/>
                <a:ea typeface="Calibri"/>
                <a:cs typeface="Calibri"/>
                <a:sym typeface="Calibri"/>
              </a:rPr>
              <a:t>Variable Cost =  </a:t>
            </a:r>
            <a:r>
              <a:rPr lang="en-GB" b="0" i="0" u="none" strike="noStrike" cap="none" dirty="0">
                <a:solidFill>
                  <a:schemeClr val="dk1"/>
                </a:solidFill>
                <a:latin typeface="Gill Sans" panose="020B0604020202020204" charset="0"/>
                <a:ea typeface="Calibri"/>
                <a:cs typeface="Calibri"/>
                <a:sym typeface="Calibri"/>
              </a:rPr>
              <a:t>		or </a:t>
            </a:r>
            <a:endParaRPr sz="1600" b="0" i="0" u="none" strike="noStrike" cap="none" dirty="0">
              <a:solidFill>
                <a:srgbClr val="000000"/>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b="0" i="0" u="none" strike="noStrike" cap="none" dirty="0">
                <a:solidFill>
                  <a:schemeClr val="dk1"/>
                </a:solidFill>
                <a:latin typeface="Gill Sans" panose="020B0604020202020204" charset="0"/>
                <a:ea typeface="Calibri"/>
                <a:cs typeface="Calibri"/>
                <a:sym typeface="Calibri"/>
              </a:rPr>
              <a:t>	</a:t>
            </a:r>
            <a:r>
              <a:rPr lang="en-GB" dirty="0">
                <a:solidFill>
                  <a:schemeClr val="dk1"/>
                </a:solidFill>
                <a:latin typeface="Gill Sans" panose="020B0604020202020204" charset="0"/>
                <a:ea typeface="Calibri"/>
                <a:cs typeface="Calibri"/>
                <a:sym typeface="Calibri"/>
              </a:rPr>
              <a:t>	</a:t>
            </a:r>
            <a:r>
              <a:rPr lang="en-GB" b="0" i="0" u="none" strike="noStrike" cap="none" dirty="0">
                <a:solidFill>
                  <a:schemeClr val="dk1"/>
                </a:solidFill>
                <a:latin typeface="Gill Sans" panose="020B0604020202020204" charset="0"/>
                <a:ea typeface="Calibri"/>
                <a:cs typeface="Calibri"/>
                <a:sym typeface="Calibri"/>
              </a:rPr>
              <a:t>Amount to be received / Forex rate</a:t>
            </a:r>
            <a:endParaRPr sz="1600" b="0" i="0" u="none" strike="noStrike" cap="none" dirty="0">
              <a:solidFill>
                <a:srgbClr val="000000"/>
              </a:solidFill>
              <a:latin typeface="Gill Sans" panose="020B0604020202020204" charset="0"/>
              <a:sym typeface="Arial"/>
            </a:endParaRPr>
          </a:p>
        </p:txBody>
      </p:sp>
      <p:sp>
        <p:nvSpPr>
          <p:cNvPr id="432" name="Google Shape;432;p15"/>
          <p:cNvSpPr txBox="1"/>
          <p:nvPr/>
        </p:nvSpPr>
        <p:spPr>
          <a:xfrm>
            <a:off x="7078207" y="2737833"/>
            <a:ext cx="4436847" cy="12310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rgbClr val="111111"/>
                </a:solidFill>
                <a:latin typeface="Gill Sans" panose="020B0604020202020204" charset="0"/>
                <a:ea typeface="Calibri"/>
                <a:cs typeface="Calibri"/>
                <a:sym typeface="Calibri"/>
              </a:rPr>
              <a:t>DFSP Processing cost </a:t>
            </a:r>
            <a:endParaRPr sz="1400" b="0" i="0" u="none" strike="noStrike" cap="none" dirty="0">
              <a:solidFill>
                <a:srgbClr val="11111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b="0" i="0" u="none" strike="noStrike" cap="none" dirty="0">
                <a:solidFill>
                  <a:srgbClr val="111111"/>
                </a:solidFill>
                <a:latin typeface="Gill Sans" panose="020B0604020202020204" charset="0"/>
                <a:ea typeface="Calibri"/>
                <a:cs typeface="Calibri"/>
                <a:sym typeface="Calibri"/>
              </a:rPr>
              <a:t>Often </a:t>
            </a:r>
            <a:r>
              <a:rPr lang="en-GB" b="1" i="0" u="none" strike="noStrike" cap="none" dirty="0">
                <a:solidFill>
                  <a:srgbClr val="111111"/>
                </a:solidFill>
                <a:latin typeface="Gill Sans" panose="020B0604020202020204" charset="0"/>
                <a:ea typeface="Calibri"/>
                <a:cs typeface="Calibri"/>
                <a:sym typeface="Calibri"/>
              </a:rPr>
              <a:t>tiered</a:t>
            </a:r>
            <a:r>
              <a:rPr lang="en-GB" b="0" i="0" u="none" strike="noStrike" cap="none" dirty="0">
                <a:solidFill>
                  <a:srgbClr val="111111"/>
                </a:solidFill>
                <a:latin typeface="Gill Sans" panose="020B0604020202020204" charset="0"/>
                <a:ea typeface="Calibri"/>
                <a:cs typeface="Calibri"/>
                <a:sym typeface="Calibri"/>
              </a:rPr>
              <a:t> based on increased costs including liquidity and variable compliance.</a:t>
            </a:r>
            <a:endParaRPr sz="1600" b="0" i="0" u="none" strike="noStrike" cap="none" dirty="0">
              <a:solidFill>
                <a:srgbClr val="11111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b="0" i="0" u="none" strike="noStrike" cap="none" dirty="0">
                <a:solidFill>
                  <a:srgbClr val="111111"/>
                </a:solidFill>
                <a:latin typeface="Gill Sans" panose="020B0604020202020204" charset="0"/>
                <a:ea typeface="Calibri"/>
                <a:cs typeface="Calibri"/>
                <a:sym typeface="Calibri"/>
              </a:rPr>
              <a:t>Needs to cover standing charges for scheme participation and processing fee</a:t>
            </a:r>
            <a:r>
              <a:rPr lang="en-GB" sz="1200" b="0" i="0" u="none" strike="noStrike" cap="none" dirty="0">
                <a:solidFill>
                  <a:srgbClr val="111111"/>
                </a:solidFill>
                <a:latin typeface="Gill Sans" panose="020B0604020202020204" charset="0"/>
                <a:ea typeface="Calibri"/>
                <a:cs typeface="Calibri"/>
                <a:sym typeface="Calibri"/>
              </a:rPr>
              <a:t>.</a:t>
            </a:r>
            <a:endParaRPr b="0" i="0" u="none" strike="noStrike" cap="none" dirty="0">
              <a:solidFill>
                <a:srgbClr val="111111"/>
              </a:solidFill>
              <a:latin typeface="Gill Sans" panose="020B0604020202020204" charset="0"/>
              <a:sym typeface="Arial"/>
            </a:endParaRPr>
          </a:p>
        </p:txBody>
      </p:sp>
      <p:sp>
        <p:nvSpPr>
          <p:cNvPr id="433" name="Google Shape;433;p15"/>
          <p:cNvSpPr txBox="1"/>
          <p:nvPr/>
        </p:nvSpPr>
        <p:spPr>
          <a:xfrm>
            <a:off x="7033450" y="4229949"/>
            <a:ext cx="5028900"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rgbClr val="FF0000"/>
                </a:solidFill>
                <a:latin typeface="Gill Sans" panose="020B0604020202020204" charset="0"/>
                <a:ea typeface="Calibri"/>
                <a:cs typeface="Calibri"/>
                <a:sym typeface="Calibri"/>
              </a:rPr>
              <a:t>DRPP Processing cost</a:t>
            </a:r>
            <a:endParaRPr sz="1400" b="0" i="0" u="none" strike="noStrike" cap="none" dirty="0">
              <a:solidFill>
                <a:srgbClr val="FF0000"/>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b="1" i="0" u="none" strike="noStrike" cap="none" dirty="0">
                <a:solidFill>
                  <a:srgbClr val="111111"/>
                </a:solidFill>
                <a:latin typeface="Gill Sans" panose="020B0604020202020204" charset="0"/>
                <a:ea typeface="Calibri"/>
                <a:cs typeface="Calibri"/>
                <a:sym typeface="Calibri"/>
              </a:rPr>
              <a:t>Fixed cost </a:t>
            </a:r>
            <a:r>
              <a:rPr lang="en-GB" b="0" i="0" u="none" strike="noStrike" cap="none" dirty="0">
                <a:solidFill>
                  <a:srgbClr val="111111"/>
                </a:solidFill>
                <a:latin typeface="Gill Sans" panose="020B0604020202020204" charset="0"/>
                <a:ea typeface="Calibri"/>
                <a:cs typeface="Calibri"/>
                <a:sym typeface="Calibri"/>
              </a:rPr>
              <a:t>for all transactions since effort same to manage prefunded liquidity.</a:t>
            </a:r>
            <a:endParaRPr sz="1600" b="0" i="0" u="none" strike="noStrike" cap="none" dirty="0">
              <a:solidFill>
                <a:srgbClr val="111111"/>
              </a:solidFill>
              <a:latin typeface="Gill Sans" panose="020B0604020202020204" charset="0"/>
              <a:sym typeface="Arial"/>
            </a:endParaRPr>
          </a:p>
        </p:txBody>
      </p:sp>
      <p:sp>
        <p:nvSpPr>
          <p:cNvPr id="434" name="Google Shape;434;p15"/>
          <p:cNvSpPr txBox="1"/>
          <p:nvPr/>
        </p:nvSpPr>
        <p:spPr>
          <a:xfrm>
            <a:off x="6987089" y="5248818"/>
            <a:ext cx="5067900" cy="14465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1800" b="0" i="0" u="none" strike="noStrike" cap="none" dirty="0">
                <a:solidFill>
                  <a:srgbClr val="111111"/>
                </a:solidFill>
                <a:latin typeface="Gill Sans" panose="020B0604020202020204" charset="0"/>
                <a:ea typeface="Calibri"/>
                <a:cs typeface="Calibri"/>
                <a:sym typeface="Calibri"/>
              </a:rPr>
              <a:t>DRPP Settlement Processing fees </a:t>
            </a:r>
            <a:endParaRPr sz="1400" b="0" i="0" u="none" strike="noStrike" cap="none" dirty="0">
              <a:solidFill>
                <a:srgbClr val="11111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dirty="0">
                <a:solidFill>
                  <a:srgbClr val="111111"/>
                </a:solidFill>
                <a:latin typeface="Gill Sans" panose="020B0604020202020204" charset="0"/>
                <a:ea typeface="Calibri"/>
                <a:cs typeface="Calibri"/>
                <a:sym typeface="Calibri"/>
              </a:rPr>
              <a:t>Process as a net settlement for a number of transactions, t</a:t>
            </a:r>
            <a:r>
              <a:rPr lang="en-GB" b="0" i="0" u="none" strike="noStrike" cap="none" dirty="0">
                <a:solidFill>
                  <a:srgbClr val="111111"/>
                </a:solidFill>
                <a:latin typeface="Gill Sans" panose="020B0604020202020204" charset="0"/>
                <a:ea typeface="Calibri"/>
                <a:cs typeface="Calibri"/>
                <a:sym typeface="Calibri"/>
              </a:rPr>
              <a:t>hese are small contribution to each transaction</a:t>
            </a:r>
            <a:r>
              <a:rPr lang="en-GB" dirty="0">
                <a:solidFill>
                  <a:srgbClr val="111111"/>
                </a:solidFill>
                <a:latin typeface="Gill Sans" panose="020B0604020202020204" charset="0"/>
                <a:ea typeface="Calibri"/>
                <a:cs typeface="Calibri"/>
                <a:sym typeface="Calibri"/>
              </a:rPr>
              <a:t> in terms of operating costs.</a:t>
            </a:r>
            <a:endParaRPr b="0" i="0" u="none" strike="noStrike" cap="none" dirty="0">
              <a:solidFill>
                <a:srgbClr val="111111"/>
              </a:solidFill>
              <a:latin typeface="Gill Sans" panose="020B0604020202020204" charset="0"/>
              <a:sym typeface="Arial"/>
            </a:endParaRPr>
          </a:p>
          <a:p>
            <a:pPr marL="0" marR="0" lvl="0" indent="0" algn="l" rtl="0">
              <a:lnSpc>
                <a:spcPct val="100000"/>
              </a:lnSpc>
              <a:spcBef>
                <a:spcPts val="0"/>
              </a:spcBef>
              <a:spcAft>
                <a:spcPts val="0"/>
              </a:spcAft>
              <a:buClr>
                <a:srgbClr val="000000"/>
              </a:buClr>
              <a:buSzPts val="1200"/>
              <a:buFont typeface="Arial"/>
              <a:buNone/>
            </a:pPr>
            <a:r>
              <a:rPr lang="en-GB" b="0" i="0" u="none" strike="noStrike" cap="none" dirty="0">
                <a:solidFill>
                  <a:srgbClr val="111111"/>
                </a:solidFill>
                <a:latin typeface="Gill Sans" panose="020B0604020202020204" charset="0"/>
                <a:ea typeface="Calibri"/>
                <a:cs typeface="Calibri"/>
                <a:sym typeface="Calibri"/>
              </a:rPr>
              <a:t>Typically, the DRPP will pay a maximum of one less the number of DFSPs per jurisdiction times the settlement fee at the national switch/RTGS.</a:t>
            </a:r>
            <a:endParaRPr b="0" i="0" u="none" strike="noStrike" cap="none" dirty="0">
              <a:solidFill>
                <a:srgbClr val="111111"/>
              </a:solidFill>
              <a:latin typeface="Gill Sans" panose="020B0604020202020204" charset="0"/>
              <a:sym typeface="Arial"/>
            </a:endParaRPr>
          </a:p>
        </p:txBody>
      </p:sp>
      <p:grpSp>
        <p:nvGrpSpPr>
          <p:cNvPr id="435" name="Google Shape;435;p15"/>
          <p:cNvGrpSpPr/>
          <p:nvPr/>
        </p:nvGrpSpPr>
        <p:grpSpPr>
          <a:xfrm>
            <a:off x="4740401" y="3033491"/>
            <a:ext cx="598364" cy="1729835"/>
            <a:chOff x="4740270" y="2728665"/>
            <a:chExt cx="512605" cy="1729835"/>
          </a:xfrm>
        </p:grpSpPr>
        <p:sp>
          <p:nvSpPr>
            <p:cNvPr id="436" name="Google Shape;436;p15"/>
            <p:cNvSpPr/>
            <p:nvPr/>
          </p:nvSpPr>
          <p:spPr>
            <a:xfrm>
              <a:off x="4745800" y="3380576"/>
              <a:ext cx="502800" cy="6792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37" name="Google Shape;437;p15"/>
            <p:cNvSpPr/>
            <p:nvPr/>
          </p:nvSpPr>
          <p:spPr>
            <a:xfrm>
              <a:off x="4750075" y="4130600"/>
              <a:ext cx="502800" cy="3279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38" name="Google Shape;438;p15"/>
            <p:cNvSpPr/>
            <p:nvPr/>
          </p:nvSpPr>
          <p:spPr>
            <a:xfrm rot="10800000">
              <a:off x="4740270" y="2728665"/>
              <a:ext cx="502800" cy="578400"/>
            </a:xfrm>
            <a:prstGeom prst="flowChartDocumen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grpSp>
      <p:pic>
        <p:nvPicPr>
          <p:cNvPr id="452" name="Google Shape;452;p15" descr="IIMC students demand affordable fee structure, goes on hunger strike ..."/>
          <p:cNvPicPr preferRelativeResize="0"/>
          <p:nvPr/>
        </p:nvPicPr>
        <p:blipFill rotWithShape="1">
          <a:blip r:embed="rId3">
            <a:alphaModFix/>
          </a:blip>
          <a:srcRect/>
          <a:stretch/>
        </p:blipFill>
        <p:spPr>
          <a:xfrm>
            <a:off x="4421284" y="5634078"/>
            <a:ext cx="2023325" cy="1210275"/>
          </a:xfrm>
          <a:prstGeom prst="rect">
            <a:avLst/>
          </a:prstGeom>
          <a:noFill/>
          <a:ln>
            <a:noFill/>
          </a:ln>
        </p:spPr>
      </p:pic>
      <p:grpSp>
        <p:nvGrpSpPr>
          <p:cNvPr id="2" name="Group 1">
            <a:extLst>
              <a:ext uri="{FF2B5EF4-FFF2-40B4-BE49-F238E27FC236}">
                <a16:creationId xmlns:a16="http://schemas.microsoft.com/office/drawing/2014/main" id="{6E06D9FF-09D7-41C6-2ABC-6B748FC553D6}"/>
              </a:ext>
            </a:extLst>
          </p:cNvPr>
          <p:cNvGrpSpPr>
            <a:grpSpLocks noChangeAspect="1"/>
          </p:cNvGrpSpPr>
          <p:nvPr/>
        </p:nvGrpSpPr>
        <p:grpSpPr>
          <a:xfrm>
            <a:off x="177840" y="4763278"/>
            <a:ext cx="3630961" cy="1707796"/>
            <a:chOff x="508264" y="4263767"/>
            <a:chExt cx="3533762" cy="1707796"/>
          </a:xfrm>
        </p:grpSpPr>
        <p:grpSp>
          <p:nvGrpSpPr>
            <p:cNvPr id="439" name="Google Shape;439;p15"/>
            <p:cNvGrpSpPr/>
            <p:nvPr/>
          </p:nvGrpSpPr>
          <p:grpSpPr>
            <a:xfrm>
              <a:off x="508264" y="4263767"/>
              <a:ext cx="3533762" cy="1707796"/>
              <a:chOff x="514069" y="3589852"/>
              <a:chExt cx="3533762" cy="1707796"/>
            </a:xfrm>
          </p:grpSpPr>
          <p:grpSp>
            <p:nvGrpSpPr>
              <p:cNvPr id="440" name="Google Shape;440;p15"/>
              <p:cNvGrpSpPr/>
              <p:nvPr/>
            </p:nvGrpSpPr>
            <p:grpSpPr>
              <a:xfrm>
                <a:off x="1191436" y="4008964"/>
                <a:ext cx="2781548" cy="584735"/>
                <a:chOff x="1770749" y="5198303"/>
                <a:chExt cx="2781548" cy="584735"/>
              </a:xfrm>
            </p:grpSpPr>
            <p:sp>
              <p:nvSpPr>
                <p:cNvPr id="441" name="Google Shape;441;p15"/>
                <p:cNvSpPr/>
                <p:nvPr/>
              </p:nvSpPr>
              <p:spPr>
                <a:xfrm rot="10800000">
                  <a:off x="1770749" y="5267228"/>
                  <a:ext cx="502794" cy="165294"/>
                </a:xfrm>
                <a:prstGeom prst="flowChartDocumen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sp>
              <p:nvSpPr>
                <p:cNvPr id="442" name="Google Shape;442;p15"/>
                <p:cNvSpPr txBox="1"/>
                <p:nvPr/>
              </p:nvSpPr>
              <p:spPr>
                <a:xfrm>
                  <a:off x="2279162" y="5198303"/>
                  <a:ext cx="2273135"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a:solidFill>
                        <a:srgbClr val="111111"/>
                      </a:solidFill>
                      <a:latin typeface="Gill Sans" panose="020B0604020202020204" charset="0"/>
                      <a:ea typeface="Gill Sans"/>
                      <a:cs typeface="Gill Sans"/>
                      <a:sym typeface="Gill Sans"/>
                    </a:rPr>
                    <a:t>A Variable Conversion Cost</a:t>
                  </a:r>
                  <a:endParaRPr sz="1600" b="0" i="0" u="none" strike="noStrike" cap="none">
                    <a:solidFill>
                      <a:srgbClr val="111111"/>
                    </a:solidFill>
                    <a:latin typeface="Gill Sans" panose="020B0604020202020204" charset="0"/>
                    <a:sym typeface="Arial"/>
                  </a:endParaRPr>
                </a:p>
              </p:txBody>
            </p:sp>
          </p:grpSp>
          <p:grpSp>
            <p:nvGrpSpPr>
              <p:cNvPr id="443" name="Google Shape;443;p15"/>
              <p:cNvGrpSpPr/>
              <p:nvPr/>
            </p:nvGrpSpPr>
            <p:grpSpPr>
              <a:xfrm>
                <a:off x="1176111" y="4712913"/>
                <a:ext cx="2871720" cy="584735"/>
                <a:chOff x="1090461" y="5390520"/>
                <a:chExt cx="2871720" cy="584735"/>
              </a:xfrm>
            </p:grpSpPr>
            <p:sp>
              <p:nvSpPr>
                <p:cNvPr id="444" name="Google Shape;444;p15"/>
                <p:cNvSpPr/>
                <p:nvPr/>
              </p:nvSpPr>
              <p:spPr>
                <a:xfrm>
                  <a:off x="1093455" y="5413274"/>
                  <a:ext cx="502800" cy="1653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sp>
              <p:nvSpPr>
                <p:cNvPr id="445" name="Google Shape;445;p15"/>
                <p:cNvSpPr/>
                <p:nvPr/>
              </p:nvSpPr>
              <p:spPr>
                <a:xfrm>
                  <a:off x="1090461" y="5578443"/>
                  <a:ext cx="502920" cy="45719"/>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sp>
              <p:nvSpPr>
                <p:cNvPr id="446" name="Google Shape;446;p15"/>
                <p:cNvSpPr txBox="1"/>
                <p:nvPr/>
              </p:nvSpPr>
              <p:spPr>
                <a:xfrm>
                  <a:off x="1593381" y="5390520"/>
                  <a:ext cx="236880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a:solidFill>
                        <a:srgbClr val="111111"/>
                      </a:solidFill>
                      <a:latin typeface="Gill Sans" panose="020B0604020202020204" charset="0"/>
                      <a:ea typeface="Gill Sans"/>
                      <a:cs typeface="Gill Sans"/>
                      <a:sym typeface="Gill Sans"/>
                    </a:rPr>
                    <a:t>A Tiered DFSP Processing Fee </a:t>
                  </a:r>
                  <a:endParaRPr sz="1600" b="0" i="0" u="none" strike="noStrike" cap="none">
                    <a:solidFill>
                      <a:srgbClr val="111111"/>
                    </a:solidFill>
                    <a:latin typeface="Gill Sans" panose="020B0604020202020204" charset="0"/>
                    <a:sym typeface="Arial"/>
                  </a:endParaRPr>
                </a:p>
              </p:txBody>
            </p:sp>
          </p:grpSp>
          <p:grpSp>
            <p:nvGrpSpPr>
              <p:cNvPr id="447" name="Google Shape;447;p15"/>
              <p:cNvGrpSpPr/>
              <p:nvPr/>
            </p:nvGrpSpPr>
            <p:grpSpPr>
              <a:xfrm>
                <a:off x="514069" y="3589852"/>
                <a:ext cx="2878566" cy="626158"/>
                <a:chOff x="1083704" y="5701735"/>
                <a:chExt cx="2878566" cy="626158"/>
              </a:xfrm>
            </p:grpSpPr>
            <p:sp>
              <p:nvSpPr>
                <p:cNvPr id="448" name="Google Shape;448;p15"/>
                <p:cNvSpPr/>
                <p:nvPr/>
              </p:nvSpPr>
              <p:spPr>
                <a:xfrm>
                  <a:off x="1083715" y="5701735"/>
                  <a:ext cx="502800" cy="135900"/>
                </a:xfrm>
                <a:prstGeom prst="rec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sp>
              <p:nvSpPr>
                <p:cNvPr id="449" name="Google Shape;449;p15"/>
                <p:cNvSpPr/>
                <p:nvPr/>
              </p:nvSpPr>
              <p:spPr>
                <a:xfrm>
                  <a:off x="1083704" y="5995867"/>
                  <a:ext cx="502800" cy="456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sp>
              <p:nvSpPr>
                <p:cNvPr id="450" name="Google Shape;450;p15"/>
                <p:cNvSpPr txBox="1"/>
                <p:nvPr/>
              </p:nvSpPr>
              <p:spPr>
                <a:xfrm>
                  <a:off x="1593381" y="5743158"/>
                  <a:ext cx="2368889"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dirty="0">
                      <a:solidFill>
                        <a:srgbClr val="111111"/>
                      </a:solidFill>
                      <a:latin typeface="Gill Sans" panose="020B0604020202020204" charset="0"/>
                      <a:ea typeface="Gill Sans"/>
                      <a:cs typeface="Gill Sans"/>
                      <a:sym typeface="Gill Sans"/>
                    </a:rPr>
                    <a:t>Total Cost to Consumer =</a:t>
                  </a:r>
                  <a:endParaRPr sz="1600" b="0" i="0" u="none" strike="noStrike" cap="none" dirty="0">
                    <a:solidFill>
                      <a:srgbClr val="111111"/>
                    </a:solidFill>
                    <a:latin typeface="Gill Sans" panose="020B0604020202020204" charset="0"/>
                    <a:sym typeface="Arial"/>
                  </a:endParaRPr>
                </a:p>
              </p:txBody>
            </p:sp>
          </p:grpSp>
          <p:sp>
            <p:nvSpPr>
              <p:cNvPr id="451" name="Google Shape;451;p15"/>
              <p:cNvSpPr txBox="1"/>
              <p:nvPr/>
            </p:nvSpPr>
            <p:spPr>
              <a:xfrm>
                <a:off x="2486072" y="4385566"/>
                <a:ext cx="251888" cy="3385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600" b="0" i="0" u="none" strike="noStrike" cap="none">
                    <a:solidFill>
                      <a:srgbClr val="111111"/>
                    </a:solidFill>
                    <a:latin typeface="Gill Sans" panose="020B0604020202020204" charset="0"/>
                    <a:ea typeface="Gill Sans"/>
                    <a:cs typeface="Gill Sans"/>
                    <a:sym typeface="Gill Sans"/>
                  </a:rPr>
                  <a:t>+</a:t>
                </a:r>
                <a:endParaRPr sz="1600" b="0" i="0" u="none" strike="noStrike" cap="none">
                  <a:solidFill>
                    <a:srgbClr val="111111"/>
                  </a:solidFill>
                  <a:latin typeface="Gill Sans" panose="020B0604020202020204" charset="0"/>
                  <a:sym typeface="Arial"/>
                </a:endParaRPr>
              </a:p>
            </p:txBody>
          </p:sp>
        </p:grpSp>
        <p:sp>
          <p:nvSpPr>
            <p:cNvPr id="453" name="Google Shape;453;p15"/>
            <p:cNvSpPr/>
            <p:nvPr/>
          </p:nvSpPr>
          <p:spPr>
            <a:xfrm>
              <a:off x="508275" y="4399807"/>
              <a:ext cx="502800" cy="1653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000" b="0" i="0" u="none" strike="noStrike" cap="none">
                <a:solidFill>
                  <a:srgbClr val="111111"/>
                </a:solidFill>
                <a:latin typeface="Gill Sans" panose="020B0604020202020204" charset="0"/>
                <a:ea typeface="Calibri"/>
                <a:cs typeface="Calibri"/>
                <a:sym typeface="Calibri"/>
              </a:endParaRPr>
            </a:p>
          </p:txBody>
        </p:sp>
      </p:grpSp>
      <p:grpSp>
        <p:nvGrpSpPr>
          <p:cNvPr id="454" name="Google Shape;454;p15"/>
          <p:cNvGrpSpPr/>
          <p:nvPr/>
        </p:nvGrpSpPr>
        <p:grpSpPr>
          <a:xfrm>
            <a:off x="5439583" y="2203606"/>
            <a:ext cx="699196" cy="2559673"/>
            <a:chOff x="5121306" y="1746428"/>
            <a:chExt cx="512569" cy="2559673"/>
          </a:xfrm>
        </p:grpSpPr>
        <p:sp>
          <p:nvSpPr>
            <p:cNvPr id="455" name="Google Shape;455;p15"/>
            <p:cNvSpPr/>
            <p:nvPr/>
          </p:nvSpPr>
          <p:spPr>
            <a:xfrm>
              <a:off x="5126798" y="2892471"/>
              <a:ext cx="502800" cy="10149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56" name="Google Shape;456;p15"/>
            <p:cNvSpPr/>
            <p:nvPr/>
          </p:nvSpPr>
          <p:spPr>
            <a:xfrm>
              <a:off x="5131075" y="3978200"/>
              <a:ext cx="502800" cy="3279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57" name="Google Shape;457;p15"/>
            <p:cNvSpPr/>
            <p:nvPr/>
          </p:nvSpPr>
          <p:spPr>
            <a:xfrm rot="10800000">
              <a:off x="5121306" y="1746428"/>
              <a:ext cx="502794" cy="1075194"/>
            </a:xfrm>
            <a:prstGeom prst="flowChartDocumen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grpSp>
      <p:grpSp>
        <p:nvGrpSpPr>
          <p:cNvPr id="458" name="Google Shape;458;p15"/>
          <p:cNvGrpSpPr/>
          <p:nvPr/>
        </p:nvGrpSpPr>
        <p:grpSpPr>
          <a:xfrm>
            <a:off x="6240925" y="1348800"/>
            <a:ext cx="612471" cy="3414716"/>
            <a:chOff x="5883295" y="2576247"/>
            <a:chExt cx="512571" cy="1729934"/>
          </a:xfrm>
        </p:grpSpPr>
        <p:sp>
          <p:nvSpPr>
            <p:cNvPr id="459" name="Google Shape;459;p15"/>
            <p:cNvSpPr/>
            <p:nvPr/>
          </p:nvSpPr>
          <p:spPr>
            <a:xfrm>
              <a:off x="5888798" y="3228180"/>
              <a:ext cx="502800" cy="8760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60" name="Google Shape;460;p15"/>
            <p:cNvSpPr/>
            <p:nvPr/>
          </p:nvSpPr>
          <p:spPr>
            <a:xfrm>
              <a:off x="5893066" y="4139980"/>
              <a:ext cx="502800" cy="1662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61" name="Google Shape;461;p15"/>
            <p:cNvSpPr/>
            <p:nvPr/>
          </p:nvSpPr>
          <p:spPr>
            <a:xfrm rot="10800000">
              <a:off x="5883295" y="2576247"/>
              <a:ext cx="502800" cy="616200"/>
            </a:xfrm>
            <a:prstGeom prst="flowChartDocumen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grpSp>
      <p:grpSp>
        <p:nvGrpSpPr>
          <p:cNvPr id="462" name="Google Shape;462;p15"/>
          <p:cNvGrpSpPr/>
          <p:nvPr/>
        </p:nvGrpSpPr>
        <p:grpSpPr>
          <a:xfrm>
            <a:off x="4089881" y="3675234"/>
            <a:ext cx="512594" cy="1088321"/>
            <a:chOff x="4740269" y="2957293"/>
            <a:chExt cx="512594" cy="1501339"/>
          </a:xfrm>
        </p:grpSpPr>
        <p:sp>
          <p:nvSpPr>
            <p:cNvPr id="463" name="Google Shape;463;p15"/>
            <p:cNvSpPr/>
            <p:nvPr/>
          </p:nvSpPr>
          <p:spPr>
            <a:xfrm>
              <a:off x="4745788" y="3467803"/>
              <a:ext cx="502800" cy="450900"/>
            </a:xfrm>
            <a:prstGeom prst="rect">
              <a:avLst/>
            </a:prstGeom>
            <a:solidFill>
              <a:schemeClr val="accent2"/>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64" name="Google Shape;464;p15"/>
            <p:cNvSpPr/>
            <p:nvPr/>
          </p:nvSpPr>
          <p:spPr>
            <a:xfrm>
              <a:off x="4750063" y="4007732"/>
              <a:ext cx="502800" cy="450900"/>
            </a:xfrm>
            <a:prstGeom prst="rect">
              <a:avLst/>
            </a:prstGeom>
            <a:solidFill>
              <a:schemeClr val="accent1"/>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sp>
          <p:nvSpPr>
            <p:cNvPr id="465" name="Google Shape;465;p15"/>
            <p:cNvSpPr/>
            <p:nvPr/>
          </p:nvSpPr>
          <p:spPr>
            <a:xfrm rot="10800000">
              <a:off x="4740269" y="2957293"/>
              <a:ext cx="502794" cy="418284"/>
            </a:xfrm>
            <a:prstGeom prst="flowChartDocument">
              <a:avLst/>
            </a:prstGeom>
            <a:solidFill>
              <a:srgbClr val="00B050"/>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111111"/>
                </a:solidFill>
                <a:latin typeface="Gill Sans" panose="020B0604020202020204" charset="0"/>
                <a:ea typeface="Calibri"/>
                <a:cs typeface="Calibri"/>
                <a:sym typeface="Calibri"/>
              </a:endParaRPr>
            </a:p>
          </p:txBody>
        </p:sp>
      </p:grpSp>
      <p:sp>
        <p:nvSpPr>
          <p:cNvPr id="466" name="Google Shape;466;p15"/>
          <p:cNvSpPr txBox="1"/>
          <p:nvPr/>
        </p:nvSpPr>
        <p:spPr>
          <a:xfrm>
            <a:off x="4705048" y="1717925"/>
            <a:ext cx="13110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dirty="0">
                <a:solidFill>
                  <a:schemeClr val="tx1"/>
                </a:solidFill>
                <a:latin typeface="Gill Sans" panose="020B0604020202020204" charset="0"/>
                <a:ea typeface="Calibri"/>
                <a:cs typeface="Calibri"/>
                <a:sym typeface="Calibri"/>
              </a:rPr>
              <a:t>Costs &lt; 3% T</a:t>
            </a:r>
            <a:r>
              <a:rPr lang="en-GB" sz="1000" dirty="0">
                <a:solidFill>
                  <a:schemeClr val="tx1"/>
                </a:solidFill>
                <a:latin typeface="Gill Sans" panose="020B0604020202020204" charset="0"/>
                <a:ea typeface="Calibri"/>
                <a:cs typeface="Calibri"/>
                <a:sym typeface="Calibri"/>
              </a:rPr>
              <a:t>ARGET</a:t>
            </a:r>
            <a:endParaRPr sz="1000" dirty="0">
              <a:solidFill>
                <a:schemeClr val="tx1"/>
              </a:solidFill>
              <a:latin typeface="Gill Sans" panose="020B0604020202020204" charset="0"/>
              <a:ea typeface="Calibri"/>
              <a:cs typeface="Calibri"/>
              <a:sym typeface="Calibri"/>
            </a:endParaRPr>
          </a:p>
        </p:txBody>
      </p:sp>
      <p:grpSp>
        <p:nvGrpSpPr>
          <p:cNvPr id="467" name="Google Shape;467;p15"/>
          <p:cNvGrpSpPr/>
          <p:nvPr/>
        </p:nvGrpSpPr>
        <p:grpSpPr>
          <a:xfrm>
            <a:off x="4625438" y="1182775"/>
            <a:ext cx="110400" cy="3958825"/>
            <a:chOff x="4625438" y="877975"/>
            <a:chExt cx="110400" cy="3958825"/>
          </a:xfrm>
        </p:grpSpPr>
        <p:cxnSp>
          <p:nvCxnSpPr>
            <p:cNvPr id="468" name="Google Shape;468;p15"/>
            <p:cNvCxnSpPr>
              <a:stCxn id="469" idx="2"/>
              <a:endCxn id="470" idx="0"/>
            </p:cNvCxnSpPr>
            <p:nvPr/>
          </p:nvCxnSpPr>
          <p:spPr>
            <a:xfrm>
              <a:off x="4680638" y="981475"/>
              <a:ext cx="0" cy="3751800"/>
            </a:xfrm>
            <a:prstGeom prst="straightConnector1">
              <a:avLst/>
            </a:prstGeom>
            <a:noFill/>
            <a:ln w="9525" cap="flat" cmpd="sng">
              <a:solidFill>
                <a:schemeClr val="dk2"/>
              </a:solidFill>
              <a:prstDash val="dash"/>
              <a:round/>
              <a:headEnd type="none" w="med" len="med"/>
              <a:tailEnd type="none" w="med" len="med"/>
            </a:ln>
          </p:spPr>
        </p:cxnSp>
        <p:sp>
          <p:nvSpPr>
            <p:cNvPr id="469" name="Google Shape;469;p15"/>
            <p:cNvSpPr/>
            <p:nvPr/>
          </p:nvSpPr>
          <p:spPr>
            <a:xfrm>
              <a:off x="4625438" y="877975"/>
              <a:ext cx="110400" cy="10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470" name="Google Shape;470;p15"/>
            <p:cNvSpPr/>
            <p:nvPr/>
          </p:nvSpPr>
          <p:spPr>
            <a:xfrm>
              <a:off x="4625438" y="4733300"/>
              <a:ext cx="110400" cy="10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grpSp>
        <p:nvGrpSpPr>
          <p:cNvPr id="471" name="Google Shape;471;p15"/>
          <p:cNvGrpSpPr/>
          <p:nvPr/>
        </p:nvGrpSpPr>
        <p:grpSpPr>
          <a:xfrm>
            <a:off x="4083211" y="4879650"/>
            <a:ext cx="2770124" cy="699300"/>
            <a:chOff x="4083250" y="4574850"/>
            <a:chExt cx="2699400" cy="699300"/>
          </a:xfrm>
        </p:grpSpPr>
        <p:sp>
          <p:nvSpPr>
            <p:cNvPr id="472" name="Google Shape;472;p15"/>
            <p:cNvSpPr/>
            <p:nvPr/>
          </p:nvSpPr>
          <p:spPr>
            <a:xfrm rot="-5400000">
              <a:off x="5083300" y="3574800"/>
              <a:ext cx="699300" cy="2699400"/>
            </a:xfrm>
            <a:prstGeom prst="trapezoid">
              <a:avLst>
                <a:gd name="adj" fmla="val 27202"/>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11111"/>
                </a:solidFill>
                <a:latin typeface="Gill Sans" panose="020B0604020202020204" charset="0"/>
                <a:ea typeface="Calibri"/>
                <a:cs typeface="Calibri"/>
                <a:sym typeface="Calibri"/>
              </a:endParaRPr>
            </a:p>
          </p:txBody>
        </p:sp>
        <p:sp>
          <p:nvSpPr>
            <p:cNvPr id="473" name="Google Shape;473;p15"/>
            <p:cNvSpPr txBox="1"/>
            <p:nvPr/>
          </p:nvSpPr>
          <p:spPr>
            <a:xfrm>
              <a:off x="4906171" y="4647450"/>
              <a:ext cx="1843800" cy="5541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500" b="0" i="0" u="none" strike="noStrike" cap="none">
                  <a:solidFill>
                    <a:srgbClr val="111111"/>
                  </a:solidFill>
                  <a:latin typeface="Gill Sans" panose="020B0604020202020204" charset="0"/>
                  <a:ea typeface="Calibri"/>
                  <a:cs typeface="Calibri"/>
                  <a:sym typeface="Calibri"/>
                </a:rPr>
                <a:t>Increasing Transaction Value</a:t>
              </a:r>
              <a:endParaRPr sz="1500" b="0" i="0" u="none" strike="noStrike" cap="none">
                <a:solidFill>
                  <a:srgbClr val="111111"/>
                </a:solidFill>
                <a:latin typeface="Gill Sans" panose="020B0604020202020204" charset="0"/>
                <a:sym typeface="Arial"/>
              </a:endParaRPr>
            </a:p>
          </p:txBody>
        </p:sp>
      </p:grpSp>
      <p:grpSp>
        <p:nvGrpSpPr>
          <p:cNvPr id="474" name="Google Shape;474;p15"/>
          <p:cNvGrpSpPr/>
          <p:nvPr/>
        </p:nvGrpSpPr>
        <p:grpSpPr>
          <a:xfrm>
            <a:off x="4084485" y="5026953"/>
            <a:ext cx="614047" cy="403786"/>
            <a:chOff x="4084575" y="4725600"/>
            <a:chExt cx="609900" cy="407700"/>
          </a:xfrm>
        </p:grpSpPr>
        <p:sp>
          <p:nvSpPr>
            <p:cNvPr id="475" name="Google Shape;475;p15"/>
            <p:cNvSpPr/>
            <p:nvPr/>
          </p:nvSpPr>
          <p:spPr>
            <a:xfrm rot="-5400000">
              <a:off x="4185675" y="4624500"/>
              <a:ext cx="407700" cy="609900"/>
            </a:xfrm>
            <a:prstGeom prst="trapezoid">
              <a:avLst>
                <a:gd name="adj" fmla="val 11056"/>
              </a:avLst>
            </a:prstGeom>
            <a:solidFill>
              <a:srgbClr val="59595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11111"/>
                </a:solidFill>
                <a:latin typeface="Gill Sans" panose="020B0604020202020204" charset="0"/>
                <a:ea typeface="Calibri"/>
                <a:cs typeface="Calibri"/>
                <a:sym typeface="Calibri"/>
              </a:endParaRPr>
            </a:p>
          </p:txBody>
        </p:sp>
        <p:sp>
          <p:nvSpPr>
            <p:cNvPr id="476" name="Google Shape;476;p15"/>
            <p:cNvSpPr txBox="1"/>
            <p:nvPr/>
          </p:nvSpPr>
          <p:spPr>
            <a:xfrm>
              <a:off x="4130075" y="4739850"/>
              <a:ext cx="502800" cy="37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dirty="0">
                  <a:solidFill>
                    <a:schemeClr val="bg1"/>
                  </a:solidFill>
                  <a:latin typeface="Gill Sans" panose="020B0604020202020204" charset="0"/>
                  <a:ea typeface="Calibri"/>
                  <a:cs typeface="Calibri"/>
                  <a:sym typeface="Calibri"/>
                </a:rPr>
                <a:t>&lt; $2</a:t>
              </a:r>
              <a:endParaRPr sz="800" dirty="0">
                <a:solidFill>
                  <a:schemeClr val="bg1"/>
                </a:solidFill>
                <a:latin typeface="Gill Sans" panose="020B0604020202020204" charset="0"/>
                <a:ea typeface="Calibri"/>
                <a:cs typeface="Calibri"/>
                <a:sym typeface="Calibri"/>
              </a:endParaRPr>
            </a:p>
          </p:txBody>
        </p:sp>
      </p:grpSp>
      <p:sp>
        <p:nvSpPr>
          <p:cNvPr id="477" name="Google Shape;477;p15"/>
          <p:cNvSpPr txBox="1"/>
          <p:nvPr/>
        </p:nvSpPr>
        <p:spPr>
          <a:xfrm>
            <a:off x="4703473" y="5044641"/>
            <a:ext cx="506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111111"/>
                </a:solidFill>
                <a:latin typeface="Gill Sans" panose="020B0604020202020204" charset="0"/>
                <a:ea typeface="Calibri"/>
                <a:cs typeface="Calibri"/>
                <a:sym typeface="Calibri"/>
              </a:rPr>
              <a:t>&gt; $2</a:t>
            </a:r>
            <a:endParaRPr sz="800">
              <a:solidFill>
                <a:srgbClr val="111111"/>
              </a:solidFill>
              <a:latin typeface="Gill Sans" panose="020B0604020202020204" charset="0"/>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46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7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7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17"/>
          <p:cNvSpPr txBox="1">
            <a:spLocks noGrp="1"/>
          </p:cNvSpPr>
          <p:nvPr>
            <p:ph type="title"/>
          </p:nvPr>
        </p:nvSpPr>
        <p:spPr>
          <a:xfrm>
            <a:off x="574851" y="339428"/>
            <a:ext cx="10515600" cy="640800"/>
          </a:xfrm>
          <a:prstGeom prst="rect">
            <a:avLst/>
          </a:prstGeom>
          <a:noFill/>
          <a:ln>
            <a:noFill/>
          </a:ln>
        </p:spPr>
        <p:txBody>
          <a:bodyPr spcFirstLastPara="1" wrap="square" lIns="91425" tIns="45700" rIns="91425" bIns="45700" anchor="t" anchorCtr="0">
            <a:normAutofit/>
          </a:bodyPr>
          <a:lstStyle/>
          <a:p>
            <a:pPr>
              <a:buClr>
                <a:srgbClr val="003668"/>
              </a:buClr>
              <a:buSzPts val="3600"/>
              <a:buFont typeface="Gill Sans"/>
            </a:pPr>
            <a:r>
              <a:rPr lang="en-GB" sz="3200" b="1" dirty="0">
                <a:latin typeface="Gill Sans"/>
              </a:rPr>
              <a:t>Video Demos</a:t>
            </a:r>
            <a:endParaRPr sz="3200" b="1" dirty="0">
              <a:latin typeface="Gill Sans"/>
            </a:endParaRPr>
          </a:p>
        </p:txBody>
      </p:sp>
      <p:sp>
        <p:nvSpPr>
          <p:cNvPr id="483" name="Google Shape;483;p17"/>
          <p:cNvSpPr txBox="1"/>
          <p:nvPr/>
        </p:nvSpPr>
        <p:spPr>
          <a:xfrm>
            <a:off x="974400" y="5682500"/>
            <a:ext cx="96120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endParaRPr sz="1333"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33"/>
              <a:buFont typeface="Arial"/>
              <a:buNone/>
            </a:pPr>
            <a:endParaRPr sz="1333" b="0" i="0" u="none" strike="noStrike" cap="none">
              <a:solidFill>
                <a:schemeClr val="dk2"/>
              </a:solidFill>
              <a:latin typeface="Montserrat"/>
              <a:ea typeface="Montserrat"/>
              <a:cs typeface="Montserrat"/>
              <a:sym typeface="Montserrat"/>
            </a:endParaRPr>
          </a:p>
        </p:txBody>
      </p:sp>
      <p:sp>
        <p:nvSpPr>
          <p:cNvPr id="484" name="Google Shape;484;p17"/>
          <p:cNvSpPr txBox="1"/>
          <p:nvPr/>
        </p:nvSpPr>
        <p:spPr>
          <a:xfrm>
            <a:off x="3546900" y="3296430"/>
            <a:ext cx="50982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0" i="0" u="none" strike="noStrike" cap="none" dirty="0">
                <a:solidFill>
                  <a:schemeClr val="dk1"/>
                </a:solidFill>
                <a:latin typeface="Gill Sans" panose="020B0604020202020204" charset="0"/>
                <a:ea typeface="Calibri"/>
                <a:cs typeface="Calibri"/>
                <a:sym typeface="Calibri"/>
              </a:rPr>
              <a:t>Clearance and Settlement Primer</a:t>
            </a:r>
            <a:endParaRPr sz="2800" b="0" i="0" u="none" strike="noStrike" cap="none" dirty="0">
              <a:solidFill>
                <a:schemeClr val="dk1"/>
              </a:solidFill>
              <a:latin typeface="Gill Sans" panose="020B0604020202020204" charset="0"/>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a:extLst>
            <a:ext uri="{FF2B5EF4-FFF2-40B4-BE49-F238E27FC236}">
              <a16:creationId xmlns:a16="http://schemas.microsoft.com/office/drawing/2014/main" id="{4D800960-EA5B-8C9F-3587-B9EEB515D918}"/>
            </a:ext>
          </a:extLst>
        </p:cNvPr>
        <p:cNvGrpSpPr/>
        <p:nvPr/>
      </p:nvGrpSpPr>
      <p:grpSpPr>
        <a:xfrm>
          <a:off x="0" y="0"/>
          <a:ext cx="0" cy="0"/>
          <a:chOff x="0" y="0"/>
          <a:chExt cx="0" cy="0"/>
        </a:xfrm>
      </p:grpSpPr>
      <p:sp>
        <p:nvSpPr>
          <p:cNvPr id="482" name="Google Shape;482;p17">
            <a:extLst>
              <a:ext uri="{FF2B5EF4-FFF2-40B4-BE49-F238E27FC236}">
                <a16:creationId xmlns:a16="http://schemas.microsoft.com/office/drawing/2014/main" id="{09BD883D-2DED-0309-14BA-F832CD3FBDAE}"/>
              </a:ext>
            </a:extLst>
          </p:cNvPr>
          <p:cNvSpPr txBox="1">
            <a:spLocks noGrp="1"/>
          </p:cNvSpPr>
          <p:nvPr>
            <p:ph type="title"/>
          </p:nvPr>
        </p:nvSpPr>
        <p:spPr>
          <a:xfrm>
            <a:off x="574851" y="339428"/>
            <a:ext cx="10515600" cy="640800"/>
          </a:xfrm>
          <a:prstGeom prst="rect">
            <a:avLst/>
          </a:prstGeom>
          <a:noFill/>
          <a:ln>
            <a:noFill/>
          </a:ln>
        </p:spPr>
        <p:txBody>
          <a:bodyPr spcFirstLastPara="1" wrap="square" lIns="91425" tIns="45700" rIns="91425" bIns="45700" anchor="t" anchorCtr="0">
            <a:normAutofit/>
          </a:bodyPr>
          <a:lstStyle/>
          <a:p>
            <a:pPr>
              <a:buClr>
                <a:srgbClr val="003668"/>
              </a:buClr>
              <a:buSzPts val="3600"/>
              <a:buFont typeface="Gill Sans"/>
            </a:pPr>
            <a:r>
              <a:rPr lang="en-GB" sz="3200" b="1" dirty="0">
                <a:latin typeface="Gill Sans"/>
              </a:rPr>
              <a:t>DRPP Vision</a:t>
            </a:r>
            <a:endParaRPr sz="3200" b="1" dirty="0">
              <a:latin typeface="Gill Sans"/>
            </a:endParaRPr>
          </a:p>
        </p:txBody>
      </p:sp>
      <p:sp>
        <p:nvSpPr>
          <p:cNvPr id="483" name="Google Shape;483;p17">
            <a:extLst>
              <a:ext uri="{FF2B5EF4-FFF2-40B4-BE49-F238E27FC236}">
                <a16:creationId xmlns:a16="http://schemas.microsoft.com/office/drawing/2014/main" id="{7792BBD8-A8FC-15C7-BB5A-10CB9738D0AD}"/>
              </a:ext>
            </a:extLst>
          </p:cNvPr>
          <p:cNvSpPr txBox="1"/>
          <p:nvPr/>
        </p:nvSpPr>
        <p:spPr>
          <a:xfrm>
            <a:off x="974400" y="5682500"/>
            <a:ext cx="9612000" cy="76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333"/>
              <a:buFont typeface="Arial"/>
              <a:buNone/>
            </a:pPr>
            <a:endParaRPr sz="1333" b="0" i="0" u="none" strike="noStrike" cap="none">
              <a:solidFill>
                <a:schemeClr val="dk2"/>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33"/>
              <a:buFont typeface="Arial"/>
              <a:buNone/>
            </a:pPr>
            <a:endParaRPr sz="1333" b="0" i="0" u="none" strike="noStrike" cap="none">
              <a:solidFill>
                <a:schemeClr val="dk2"/>
              </a:solidFill>
              <a:latin typeface="Montserrat"/>
              <a:ea typeface="Montserrat"/>
              <a:cs typeface="Montserrat"/>
              <a:sym typeface="Montserrat"/>
            </a:endParaRPr>
          </a:p>
        </p:txBody>
      </p:sp>
      <p:sp>
        <p:nvSpPr>
          <p:cNvPr id="491" name="Google Shape;491;p18"/>
          <p:cNvSpPr txBox="1"/>
          <p:nvPr/>
        </p:nvSpPr>
        <p:spPr>
          <a:xfrm>
            <a:off x="1108450" y="1329867"/>
            <a:ext cx="9319500" cy="3878700"/>
          </a:xfrm>
          <a:prstGeom prst="rect">
            <a:avLst/>
          </a:prstGeom>
          <a:noFill/>
          <a:ln>
            <a:noFill/>
          </a:ln>
        </p:spPr>
        <p:txBody>
          <a:bodyPr spcFirstLastPara="1" wrap="square" lIns="91425" tIns="45700" rIns="91425" bIns="45700" anchor="ctr" anchorCtr="0">
            <a:spAutoFit/>
          </a:bodyPr>
          <a:lstStyle/>
          <a:p>
            <a:pPr marL="342900" marR="0" lvl="0" indent="-342900" algn="l" rtl="0">
              <a:lnSpc>
                <a:spcPct val="100000"/>
              </a:lnSpc>
              <a:spcBef>
                <a:spcPts val="0"/>
              </a:spcBef>
              <a:spcAft>
                <a:spcPts val="0"/>
              </a:spcAft>
              <a:buClr>
                <a:srgbClr val="000000"/>
              </a:buClr>
              <a:buSzPts val="2400"/>
              <a:buFont typeface="Wingdings" panose="05000000000000000000" pitchFamily="2" charset="2"/>
              <a:buChar char="v"/>
            </a:pP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1800"/>
              </a:spcBef>
              <a:spcAft>
                <a:spcPts val="0"/>
              </a:spcAft>
              <a:buClr>
                <a:schemeClr val="dk1"/>
              </a:buClr>
              <a:buSzPts val="2400"/>
              <a:buFont typeface="+mj-lt"/>
              <a:buAutoNum type="arabicPeriod"/>
            </a:pPr>
            <a:r>
              <a:rPr lang="en-GB" sz="2400" b="1" i="0" u="none" strike="noStrike" cap="none" dirty="0">
                <a:solidFill>
                  <a:schemeClr val="dk1"/>
                </a:solidFill>
                <a:latin typeface="Calibri"/>
                <a:ea typeface="Calibri"/>
                <a:cs typeface="Calibri"/>
                <a:sym typeface="Calibri"/>
              </a:rPr>
              <a:t> Commercial availability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800"/>
              </a:spcBef>
              <a:spcAft>
                <a:spcPts val="0"/>
              </a:spcAft>
              <a:buClr>
                <a:schemeClr val="dk1"/>
              </a:buClr>
              <a:buSzPts val="2400"/>
              <a:buFont typeface="+mj-lt"/>
              <a:buAutoNum type="arabicPeriod"/>
            </a:pPr>
            <a:r>
              <a:rPr lang="en-GB" sz="2400" b="1" i="0" u="none" strike="noStrike" cap="none" dirty="0">
                <a:solidFill>
                  <a:schemeClr val="dk1"/>
                </a:solidFill>
                <a:latin typeface="Calibri"/>
                <a:ea typeface="Calibri"/>
                <a:cs typeface="Calibri"/>
                <a:sym typeface="Calibri"/>
              </a:rPr>
              <a:t> Onboarding of additional COMESA countries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800"/>
              </a:spcBef>
              <a:spcAft>
                <a:spcPts val="0"/>
              </a:spcAft>
              <a:buClr>
                <a:schemeClr val="dk1"/>
              </a:buClr>
              <a:buSzPts val="2400"/>
              <a:buFont typeface="+mj-lt"/>
              <a:buAutoNum type="arabicPeriod"/>
            </a:pPr>
            <a:r>
              <a:rPr lang="en-GB" sz="2400" b="1" i="0" u="none" strike="noStrike" cap="none" dirty="0">
                <a:solidFill>
                  <a:schemeClr val="dk1"/>
                </a:solidFill>
                <a:latin typeface="Calibri"/>
                <a:ea typeface="Calibri"/>
                <a:cs typeface="Calibri"/>
                <a:sym typeface="Calibri"/>
              </a:rPr>
              <a:t> Value Added Services </a:t>
            </a:r>
            <a:endParaRPr sz="2400" b="1" i="0" u="none" strike="noStrike" cap="none" dirty="0">
              <a:solidFill>
                <a:schemeClr val="dk1"/>
              </a:solidFill>
              <a:latin typeface="Calibri"/>
              <a:ea typeface="Calibri"/>
              <a:cs typeface="Calibri"/>
              <a:sym typeface="Calibri"/>
            </a:endParaRPr>
          </a:p>
          <a:p>
            <a:pPr marL="457200" marR="0" lvl="0" indent="-457200" algn="l" rtl="0">
              <a:lnSpc>
                <a:spcPct val="100000"/>
              </a:lnSpc>
              <a:spcBef>
                <a:spcPts val="1800"/>
              </a:spcBef>
              <a:spcAft>
                <a:spcPts val="0"/>
              </a:spcAft>
              <a:buClr>
                <a:schemeClr val="dk1"/>
              </a:buClr>
              <a:buSzPts val="2400"/>
              <a:buFont typeface="+mj-lt"/>
              <a:buAutoNum type="arabicPeriod"/>
            </a:pPr>
            <a:r>
              <a:rPr lang="en-GB" sz="2400" b="1" i="0" u="none" strike="noStrike" cap="none" dirty="0">
                <a:solidFill>
                  <a:schemeClr val="dk1"/>
                </a:solidFill>
                <a:latin typeface="Calibri"/>
                <a:ea typeface="Calibri"/>
                <a:cs typeface="Calibri"/>
                <a:sym typeface="Calibri"/>
              </a:rPr>
              <a:t> Innovation and Testing ground</a:t>
            </a:r>
            <a:endParaRPr sz="2400" b="1" i="0" u="none" strike="noStrike" cap="none" dirty="0">
              <a:solidFill>
                <a:schemeClr val="dk1"/>
              </a:solidFill>
              <a:latin typeface="Calibri"/>
              <a:ea typeface="Calibri"/>
              <a:cs typeface="Calibri"/>
              <a:sym typeface="Calibri"/>
            </a:endParaRPr>
          </a:p>
          <a:p>
            <a:pPr marL="495300" marR="0" lvl="0" indent="-342900" algn="l" rtl="0">
              <a:lnSpc>
                <a:spcPct val="100000"/>
              </a:lnSpc>
              <a:spcBef>
                <a:spcPts val="1800"/>
              </a:spcBef>
              <a:spcAft>
                <a:spcPts val="0"/>
              </a:spcAft>
              <a:buClr>
                <a:schemeClr val="dk1"/>
              </a:buClr>
              <a:buSzPts val="2400"/>
              <a:buFont typeface="Wingdings" panose="05000000000000000000" pitchFamily="2" charset="2"/>
              <a:buChar char="v"/>
            </a:pPr>
            <a:endParaRPr sz="2400" b="1"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1800"/>
              </a:spcBef>
              <a:spcAft>
                <a:spcPts val="0"/>
              </a:spcAft>
              <a:buClr>
                <a:srgbClr val="000000"/>
              </a:buClr>
              <a:buSzPts val="1200"/>
              <a:buFont typeface="Wingdings" panose="05000000000000000000" pitchFamily="2" charset="2"/>
              <a:buChar char="v"/>
            </a:pPr>
            <a:endParaRPr sz="1200" b="1"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297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19"/>
          <p:cNvSpPr/>
          <p:nvPr/>
        </p:nvSpPr>
        <p:spPr>
          <a:xfrm>
            <a:off x="11118533" y="918266"/>
            <a:ext cx="706127" cy="5863534"/>
          </a:xfrm>
          <a:custGeom>
            <a:avLst/>
            <a:gdLst/>
            <a:ahLst/>
            <a:cxnLst/>
            <a:rect l="l" t="t" r="r" b="b"/>
            <a:pathLst>
              <a:path w="414" h="2447" extrusionOk="0">
                <a:moveTo>
                  <a:pt x="414" y="2447"/>
                </a:moveTo>
                <a:lnTo>
                  <a:pt x="0" y="2247"/>
                </a:lnTo>
                <a:lnTo>
                  <a:pt x="0" y="0"/>
                </a:lnTo>
                <a:lnTo>
                  <a:pt x="414" y="200"/>
                </a:lnTo>
                <a:lnTo>
                  <a:pt x="414" y="2447"/>
                </a:lnTo>
                <a:close/>
              </a:path>
            </a:pathLst>
          </a:custGeom>
          <a:solidFill>
            <a:srgbClr val="2F54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1" name="Google Shape;501;p19"/>
          <p:cNvSpPr/>
          <p:nvPr/>
        </p:nvSpPr>
        <p:spPr>
          <a:xfrm>
            <a:off x="11117879" y="643467"/>
            <a:ext cx="420307" cy="5668919"/>
          </a:xfrm>
          <a:custGeom>
            <a:avLst/>
            <a:gdLst/>
            <a:ahLst/>
            <a:cxnLst/>
            <a:rect l="l" t="t" r="r" b="b"/>
            <a:pathLst>
              <a:path w="209" h="2358" extrusionOk="0">
                <a:moveTo>
                  <a:pt x="209" y="2246"/>
                </a:moveTo>
                <a:lnTo>
                  <a:pt x="0" y="2358"/>
                </a:lnTo>
                <a:lnTo>
                  <a:pt x="0" y="111"/>
                </a:lnTo>
                <a:lnTo>
                  <a:pt x="209" y="0"/>
                </a:lnTo>
                <a:lnTo>
                  <a:pt x="209" y="2246"/>
                </a:lnTo>
                <a:close/>
              </a:path>
            </a:pathLst>
          </a:custGeom>
          <a:solidFill>
            <a:srgbClr val="1F386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2" name="Google Shape;502;p19"/>
          <p:cNvSpPr/>
          <p:nvPr/>
        </p:nvSpPr>
        <p:spPr>
          <a:xfrm>
            <a:off x="638387" y="643467"/>
            <a:ext cx="10933503" cy="5391944"/>
          </a:xfrm>
          <a:prstGeom prst="rect">
            <a:avLst/>
          </a:prstGeom>
          <a:solidFill>
            <a:srgbClr val="FFFFFF"/>
          </a:solidFill>
          <a:ln w="12700" cap="flat" cmpd="sng">
            <a:solidFill>
              <a:schemeClr val="accen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503" name="Google Shape;503;p19"/>
          <p:cNvCxnSpPr/>
          <p:nvPr/>
        </p:nvCxnSpPr>
        <p:spPr>
          <a:xfrm>
            <a:off x="6096000" y="1739239"/>
            <a:ext cx="0" cy="3200400"/>
          </a:xfrm>
          <a:prstGeom prst="straightConnector1">
            <a:avLst/>
          </a:prstGeom>
          <a:noFill/>
          <a:ln w="12700" cap="flat" cmpd="sng">
            <a:solidFill>
              <a:schemeClr val="accent1"/>
            </a:solidFill>
            <a:prstDash val="solid"/>
            <a:miter lim="800000"/>
            <a:headEnd type="none" w="sm" len="sm"/>
            <a:tailEnd type="none" w="sm" len="sm"/>
          </a:ln>
        </p:spPr>
      </p:cxnSp>
      <p:pic>
        <p:nvPicPr>
          <p:cNvPr id="504" name="Google Shape;504;p19"/>
          <p:cNvPicPr preferRelativeResize="0"/>
          <p:nvPr/>
        </p:nvPicPr>
        <p:blipFill rotWithShape="1">
          <a:blip r:embed="rId3">
            <a:alphaModFix/>
          </a:blip>
          <a:srcRect l="6443" t="696" r="7024" b="-9"/>
          <a:stretch/>
        </p:blipFill>
        <p:spPr>
          <a:xfrm>
            <a:off x="4199753" y="2090019"/>
            <a:ext cx="3792493" cy="2448380"/>
          </a:xfrm>
          <a:prstGeom prst="rect">
            <a:avLst/>
          </a:prstGeom>
          <a:noFill/>
          <a:ln>
            <a:noFill/>
          </a:ln>
        </p:spPr>
      </p:pic>
      <p:grpSp>
        <p:nvGrpSpPr>
          <p:cNvPr id="2" name="Group 1">
            <a:extLst>
              <a:ext uri="{FF2B5EF4-FFF2-40B4-BE49-F238E27FC236}">
                <a16:creationId xmlns:a16="http://schemas.microsoft.com/office/drawing/2014/main" id="{257A13E7-8EAB-CC56-54E1-B0CD05A63744}"/>
              </a:ext>
            </a:extLst>
          </p:cNvPr>
          <p:cNvGrpSpPr>
            <a:grpSpLocks noChangeAspect="1"/>
          </p:cNvGrpSpPr>
          <p:nvPr/>
        </p:nvGrpSpPr>
        <p:grpSpPr>
          <a:xfrm>
            <a:off x="115340" y="6214533"/>
            <a:ext cx="11998846" cy="576000"/>
            <a:chOff x="115340" y="6214533"/>
            <a:chExt cx="11998846" cy="576000"/>
          </a:xfrm>
        </p:grpSpPr>
        <p:pic>
          <p:nvPicPr>
            <p:cNvPr id="505" name="Google Shape;505;p19" descr="A red circle with blue text&#10;&#10;AI-generated content may be incorrect."/>
            <p:cNvPicPr preferRelativeResize="0">
              <a:picLocks noChangeAspect="1"/>
            </p:cNvPicPr>
            <p:nvPr/>
          </p:nvPicPr>
          <p:blipFill rotWithShape="1">
            <a:blip r:embed="rId4">
              <a:alphaModFix/>
            </a:blip>
            <a:srcRect/>
            <a:stretch/>
          </p:blipFill>
          <p:spPr>
            <a:xfrm>
              <a:off x="11538186" y="6214533"/>
              <a:ext cx="576000" cy="576000"/>
            </a:xfrm>
            <a:prstGeom prst="flowChartConnector">
              <a:avLst/>
            </a:prstGeom>
            <a:noFill/>
            <a:ln>
              <a:noFill/>
            </a:ln>
          </p:spPr>
        </p:pic>
        <p:pic>
          <p:nvPicPr>
            <p:cNvPr id="506" name="Google Shape;506;p19" descr="A blue circle with white text&#10;&#10;AI-generated content may be incorrect."/>
            <p:cNvPicPr preferRelativeResize="0">
              <a:picLocks noChangeAspect="1"/>
            </p:cNvPicPr>
            <p:nvPr/>
          </p:nvPicPr>
          <p:blipFill rotWithShape="1">
            <a:blip r:embed="rId5">
              <a:alphaModFix/>
            </a:blip>
            <a:srcRect/>
            <a:stretch/>
          </p:blipFill>
          <p:spPr>
            <a:xfrm>
              <a:off x="115340" y="6250533"/>
              <a:ext cx="504000" cy="50400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graphicFrame>
        <p:nvGraphicFramePr>
          <p:cNvPr id="513" name="Google Shape;513;p20"/>
          <p:cNvGraphicFramePr/>
          <p:nvPr>
            <p:extLst>
              <p:ext uri="{D42A27DB-BD31-4B8C-83A1-F6EECF244321}">
                <p14:modId xmlns:p14="http://schemas.microsoft.com/office/powerpoint/2010/main" val="2155398328"/>
              </p:ext>
            </p:extLst>
          </p:nvPr>
        </p:nvGraphicFramePr>
        <p:xfrm>
          <a:off x="6560290" y="1421280"/>
          <a:ext cx="5020959" cy="5177204"/>
        </p:xfrm>
        <a:graphic>
          <a:graphicData uri="http://schemas.openxmlformats.org/drawingml/2006/table">
            <a:tbl>
              <a:tblPr>
                <a:noFill/>
                <a:tableStyleId>{5EEB5B82-5821-4186-A4AF-B29605C5B2C4}</a:tableStyleId>
              </a:tblPr>
              <a:tblGrid>
                <a:gridCol w="192105">
                  <a:extLst>
                    <a:ext uri="{9D8B030D-6E8A-4147-A177-3AD203B41FA5}">
                      <a16:colId xmlns:a16="http://schemas.microsoft.com/office/drawing/2014/main" val="20000"/>
                    </a:ext>
                  </a:extLst>
                </a:gridCol>
                <a:gridCol w="1970006">
                  <a:extLst>
                    <a:ext uri="{9D8B030D-6E8A-4147-A177-3AD203B41FA5}">
                      <a16:colId xmlns:a16="http://schemas.microsoft.com/office/drawing/2014/main" val="20001"/>
                    </a:ext>
                  </a:extLst>
                </a:gridCol>
                <a:gridCol w="1451156">
                  <a:extLst>
                    <a:ext uri="{9D8B030D-6E8A-4147-A177-3AD203B41FA5}">
                      <a16:colId xmlns:a16="http://schemas.microsoft.com/office/drawing/2014/main" val="20002"/>
                    </a:ext>
                  </a:extLst>
                </a:gridCol>
                <a:gridCol w="1407692">
                  <a:extLst>
                    <a:ext uri="{9D8B030D-6E8A-4147-A177-3AD203B41FA5}">
                      <a16:colId xmlns:a16="http://schemas.microsoft.com/office/drawing/2014/main" val="20003"/>
                    </a:ext>
                  </a:extLst>
                </a:gridCol>
              </a:tblGrid>
              <a:tr h="188874">
                <a:tc gridSpan="2">
                  <a:txBody>
                    <a:bodyPr/>
                    <a:lstStyle/>
                    <a:p>
                      <a:pPr marL="0" marR="0" lvl="0" indent="0" algn="ctr" defTabSz="914400" rtl="0" eaLnBrk="1" latinLnBrk="0" hangingPunct="1">
                        <a:lnSpc>
                          <a:spcPct val="114000"/>
                        </a:lnSpc>
                        <a:spcBef>
                          <a:spcPct val="0"/>
                        </a:spcBef>
                        <a:spcAft>
                          <a:spcPts val="0"/>
                        </a:spcAft>
                        <a:buClr>
                          <a:srgbClr val="000000"/>
                        </a:buClr>
                        <a:buSzPts val="900"/>
                        <a:buFont typeface="Arial"/>
                        <a:buNone/>
                      </a:pPr>
                      <a:r>
                        <a:rPr lang="en-GB" sz="1600" b="1" i="0" u="none" strike="noStrike" kern="1200" cap="none" dirty="0">
                          <a:solidFill>
                            <a:schemeClr val="bg1"/>
                          </a:solidFill>
                          <a:latin typeface="Gill Sans MT" panose="020B0502020104020203" pitchFamily="34" charset="0"/>
                          <a:ea typeface="+mj-ea"/>
                          <a:cs typeface="+mj-cs"/>
                          <a:sym typeface="Arial"/>
                        </a:rPr>
                        <a:t>Country</a:t>
                      </a:r>
                      <a:endParaRPr lang="en-GB" sz="1600" b="1" i="0" u="none" strike="noStrike" kern="1200" cap="none" dirty="0">
                        <a:solidFill>
                          <a:schemeClr val="bg1"/>
                        </a:solidFill>
                        <a:latin typeface="Gill Sans MT" panose="020B0502020104020203" pitchFamily="34" charset="0"/>
                        <a:ea typeface="+mj-ea"/>
                        <a:cs typeface="+mj-cs"/>
                        <a:sym typeface="Times New Roman"/>
                      </a:endParaRPr>
                    </a:p>
                  </a:txBody>
                  <a:tcPr marL="8925" marR="8925" marT="8925" marB="8925">
                    <a:gradFill flip="none" rotWithShape="1">
                      <a:gsLst>
                        <a:gs pos="0">
                          <a:srgbClr val="163491">
                            <a:shade val="30000"/>
                            <a:satMod val="115000"/>
                          </a:srgbClr>
                        </a:gs>
                        <a:gs pos="50000">
                          <a:srgbClr val="163491">
                            <a:shade val="67500"/>
                            <a:satMod val="115000"/>
                          </a:srgbClr>
                        </a:gs>
                        <a:gs pos="100000">
                          <a:srgbClr val="163491">
                            <a:shade val="100000"/>
                            <a:satMod val="115000"/>
                          </a:srgbClr>
                        </a:gs>
                      </a:gsLst>
                      <a:lin ang="2700000" scaled="1"/>
                      <a:tileRect/>
                    </a:gradFill>
                  </a:tcPr>
                </a:tc>
                <a:tc hMerge="1">
                  <a:txBody>
                    <a:bodyPr/>
                    <a:lstStyle/>
                    <a:p>
                      <a:endParaRPr lang="en-US"/>
                    </a:p>
                  </a:txBody>
                  <a:tcPr/>
                </a:tc>
                <a:tc>
                  <a:txBody>
                    <a:bodyPr/>
                    <a:lstStyle/>
                    <a:p>
                      <a:pPr marL="0" marR="0" lvl="0" indent="0" algn="ctr" defTabSz="914400" rtl="0" eaLnBrk="1" latinLnBrk="0" hangingPunct="1">
                        <a:lnSpc>
                          <a:spcPct val="114000"/>
                        </a:lnSpc>
                        <a:spcBef>
                          <a:spcPct val="0"/>
                        </a:spcBef>
                        <a:spcAft>
                          <a:spcPts val="0"/>
                        </a:spcAft>
                        <a:buClr>
                          <a:srgbClr val="000000"/>
                        </a:buClr>
                        <a:buSzPts val="900"/>
                        <a:buFont typeface="Arial"/>
                        <a:buNone/>
                      </a:pPr>
                      <a:r>
                        <a:rPr lang="en-GB" sz="1600" b="1" i="0" u="none" strike="noStrike" kern="1200" cap="none" dirty="0">
                          <a:solidFill>
                            <a:schemeClr val="bg1"/>
                          </a:solidFill>
                          <a:latin typeface="Gill Sans MT" panose="020B0502020104020203" pitchFamily="34" charset="0"/>
                          <a:ea typeface="+mj-ea"/>
                          <a:cs typeface="+mj-cs"/>
                          <a:sym typeface="Arial"/>
                        </a:rPr>
                        <a:t>Currency</a:t>
                      </a:r>
                      <a:endParaRPr lang="en-GB" sz="1600" b="1" i="0" u="none" strike="noStrike" kern="1200" cap="none" dirty="0">
                        <a:solidFill>
                          <a:schemeClr val="bg1"/>
                        </a:solidFill>
                        <a:latin typeface="Gill Sans MT" panose="020B0502020104020203" pitchFamily="34" charset="0"/>
                        <a:ea typeface="+mj-ea"/>
                        <a:cs typeface="+mj-cs"/>
                        <a:sym typeface="Times New Roman"/>
                      </a:endParaRPr>
                    </a:p>
                  </a:txBody>
                  <a:tcPr marL="8925" marR="8925" marT="8925" marB="8925">
                    <a:gradFill flip="none" rotWithShape="1">
                      <a:gsLst>
                        <a:gs pos="0">
                          <a:srgbClr val="163491">
                            <a:shade val="30000"/>
                            <a:satMod val="115000"/>
                          </a:srgbClr>
                        </a:gs>
                        <a:gs pos="50000">
                          <a:srgbClr val="163491">
                            <a:shade val="67500"/>
                            <a:satMod val="115000"/>
                          </a:srgbClr>
                        </a:gs>
                        <a:gs pos="100000">
                          <a:srgbClr val="163491">
                            <a:shade val="100000"/>
                            <a:satMod val="115000"/>
                          </a:srgbClr>
                        </a:gs>
                      </a:gsLst>
                      <a:lin ang="2700000" scaled="1"/>
                      <a:tileRect/>
                    </a:gradFill>
                  </a:tcPr>
                </a:tc>
                <a:tc>
                  <a:txBody>
                    <a:bodyPr/>
                    <a:lstStyle/>
                    <a:p>
                      <a:pPr marL="0" marR="0" lvl="0" indent="0" algn="ctr" defTabSz="914400" rtl="0" eaLnBrk="1" latinLnBrk="0" hangingPunct="1">
                        <a:lnSpc>
                          <a:spcPct val="114000"/>
                        </a:lnSpc>
                        <a:spcBef>
                          <a:spcPct val="0"/>
                        </a:spcBef>
                        <a:spcAft>
                          <a:spcPts val="0"/>
                        </a:spcAft>
                        <a:buClr>
                          <a:srgbClr val="000000"/>
                        </a:buClr>
                        <a:buSzPts val="900"/>
                        <a:buFont typeface="Arial"/>
                        <a:buNone/>
                      </a:pPr>
                      <a:r>
                        <a:rPr lang="en-GB" sz="1600" b="1" i="0" u="none" strike="noStrike" kern="1200" cap="none" dirty="0">
                          <a:solidFill>
                            <a:schemeClr val="bg1"/>
                          </a:solidFill>
                          <a:latin typeface="Gill Sans MT" panose="020B0502020104020203" pitchFamily="34" charset="0"/>
                          <a:ea typeface="+mj-ea"/>
                          <a:cs typeface="+mj-cs"/>
                          <a:sym typeface="Arial"/>
                        </a:rPr>
                        <a:t>Symbol</a:t>
                      </a:r>
                      <a:endParaRPr lang="en-GB" sz="1600" b="1" i="0" u="none" strike="noStrike" kern="1200" cap="none" dirty="0">
                        <a:solidFill>
                          <a:schemeClr val="bg1"/>
                        </a:solidFill>
                        <a:latin typeface="Gill Sans MT" panose="020B0502020104020203" pitchFamily="34" charset="0"/>
                        <a:ea typeface="+mj-ea"/>
                        <a:cs typeface="+mj-cs"/>
                        <a:sym typeface="Times New Roman"/>
                      </a:endParaRPr>
                    </a:p>
                  </a:txBody>
                  <a:tcPr marL="8925" marR="8925" marT="8925" marB="8925">
                    <a:gradFill flip="none" rotWithShape="1">
                      <a:gsLst>
                        <a:gs pos="0">
                          <a:srgbClr val="163491">
                            <a:shade val="30000"/>
                            <a:satMod val="115000"/>
                          </a:srgbClr>
                        </a:gs>
                        <a:gs pos="50000">
                          <a:srgbClr val="163491">
                            <a:shade val="67500"/>
                            <a:satMod val="115000"/>
                          </a:srgbClr>
                        </a:gs>
                        <a:gs pos="100000">
                          <a:srgbClr val="163491">
                            <a:shade val="100000"/>
                            <a:satMod val="115000"/>
                          </a:srgbClr>
                        </a:gs>
                      </a:gsLst>
                      <a:lin ang="2700000" scaled="1"/>
                      <a:tileRect/>
                    </a:gradFill>
                  </a:tcPr>
                </a:tc>
                <a:extLst>
                  <a:ext uri="{0D108BD9-81ED-4DB2-BD59-A6C34878D82A}">
                    <a16:rowId xmlns:a16="http://schemas.microsoft.com/office/drawing/2014/main" val="10000"/>
                  </a:ext>
                </a:extLst>
              </a:tr>
              <a:tr h="172094">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dirty="0">
                          <a:latin typeface="Gill Sans" panose="020B0604020202020204" charset="0"/>
                        </a:rPr>
                        <a:t>Republic of Burundi</a:t>
                      </a:r>
                      <a:endParaRPr sz="900" b="1" u="none" strike="noStrike" cap="none" dirty="0">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Burundi franc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FBU</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1"/>
                  </a:ext>
                </a:extLst>
              </a:tr>
              <a:tr h="172094">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2</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dirty="0">
                          <a:latin typeface="Gill Sans" panose="020B0604020202020204" charset="0"/>
                        </a:rPr>
                        <a:t>Union of the Comoros</a:t>
                      </a:r>
                      <a:endParaRPr sz="900" b="1" u="none" strike="noStrike" cap="none" dirty="0">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Comorian franc</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KMF</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2"/>
                  </a:ext>
                </a:extLst>
              </a:tr>
              <a:tr h="206416">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3</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dirty="0">
                          <a:latin typeface="Gill Sans" panose="020B0604020202020204" charset="0"/>
                        </a:rPr>
                        <a:t>Democratic Republic of the Congo</a:t>
                      </a:r>
                      <a:endParaRPr sz="900" b="1" u="none" strike="noStrike" cap="none" dirty="0">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Congolese franc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CDF</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3"/>
                  </a:ext>
                </a:extLst>
              </a:tr>
              <a:tr h="211729">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4</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Djibouti</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solidFill>
                            <a:schemeClr val="dk1"/>
                          </a:solidFill>
                          <a:latin typeface="Gill Sans" panose="020B0604020202020204" charset="0"/>
                        </a:rPr>
                        <a:t>Djibouti </a:t>
                      </a:r>
                      <a:r>
                        <a:rPr lang="en-GB" sz="900" b="1" u="none" strike="noStrike" cap="none">
                          <a:latin typeface="Gill Sans" panose="020B0604020202020204" charset="0"/>
                        </a:rPr>
                        <a:t>Franc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DJF</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4"/>
                  </a:ext>
                </a:extLst>
              </a:tr>
              <a:tr h="206357">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5</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Arab Republic of Egypt</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Egyptian pound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EGP</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5"/>
                  </a:ext>
                </a:extLst>
              </a:tr>
              <a:tr h="257547">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6</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Kingdom of Eswatini</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Lilangeni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SZL</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6"/>
                  </a:ext>
                </a:extLst>
              </a:tr>
              <a:tr h="241543">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7</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State of Eritrea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Nakfa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ERN</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7"/>
                  </a:ext>
                </a:extLst>
              </a:tr>
              <a:tr h="324348">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8</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Federal Democratic Republic of Ethiopia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Ethiopian Birr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ETB</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8"/>
                  </a:ext>
                </a:extLst>
              </a:tr>
              <a:tr h="223566">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9</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Kenya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Kenyan shilling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KES</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09"/>
                  </a:ext>
                </a:extLst>
              </a:tr>
              <a:tr h="21096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10</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dirty="0">
                          <a:latin typeface="Gill Sans" panose="020B0604020202020204" charset="0"/>
                        </a:rPr>
                        <a:t>Libya	</a:t>
                      </a:r>
                      <a:endParaRPr sz="900" b="1" u="none" strike="noStrike" cap="none" dirty="0">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Dinar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LYD</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0"/>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11</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Madagascar</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Malagasy Ariary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MGA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1"/>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12</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Malawi</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Malawian Kwacha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MWK</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2"/>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13</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Mauritius</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Mauritian rupee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MUR</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3"/>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14</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Rwanda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Rwandan franc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RWF</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4"/>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15</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Seychelles</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Seychellois rupee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SCR</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5"/>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16</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Federal Republic of Somalia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Somali shilling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SOS</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6"/>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17</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The Sudan</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Sudanese pound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(SDG,SDD)</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7"/>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18</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Tunisia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Tunisian dinar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TND</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8"/>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19</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Uganda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Ugandan shilling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UGX</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19"/>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20</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Zambia</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Zambian Kwacha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ZMW</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20"/>
                  </a:ext>
                </a:extLst>
              </a:tr>
              <a:tr h="243241">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21</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Republic of Zimbabwe</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a:latin typeface="Gill Sans" panose="020B0604020202020204" charset="0"/>
                        </a:rPr>
                        <a:t>Zimbabwe Dollars </a:t>
                      </a:r>
                      <a:endParaRPr sz="900" b="1" u="none" strike="noStrike" cap="none">
                        <a:latin typeface="Gill Sans" panose="020B0604020202020204" charset="0"/>
                        <a:ea typeface="Times New Roman"/>
                        <a:cs typeface="Times New Roman"/>
                        <a:sym typeface="Times New Roman"/>
                      </a:endParaRPr>
                    </a:p>
                  </a:txBody>
                  <a:tcPr marL="8925" marR="8925" marT="8925" marB="8925" anchor="ctr"/>
                </a:tc>
                <a:tc>
                  <a:txBody>
                    <a:bodyPr/>
                    <a:lstStyle/>
                    <a:p>
                      <a:pPr marL="0" marR="0" lvl="0" indent="0" algn="ctr" rtl="0">
                        <a:lnSpc>
                          <a:spcPct val="100000"/>
                        </a:lnSpc>
                        <a:spcBef>
                          <a:spcPts val="0"/>
                        </a:spcBef>
                        <a:spcAft>
                          <a:spcPts val="0"/>
                        </a:spcAft>
                        <a:buClr>
                          <a:schemeClr val="dk1"/>
                        </a:buClr>
                        <a:buSzPts val="900"/>
                        <a:buFont typeface="Calibri"/>
                        <a:buNone/>
                      </a:pPr>
                      <a:r>
                        <a:rPr lang="en-GB" sz="900" b="1" u="none" strike="noStrike" cap="none" dirty="0">
                          <a:latin typeface="Gill Sans" panose="020B0604020202020204" charset="0"/>
                        </a:rPr>
                        <a:t>ZWD</a:t>
                      </a:r>
                      <a:endParaRPr sz="900" b="1" u="none" strike="noStrike" cap="none" dirty="0">
                        <a:latin typeface="Gill Sans" panose="020B0604020202020204" charset="0"/>
                        <a:ea typeface="Times New Roman"/>
                        <a:cs typeface="Times New Roman"/>
                        <a:sym typeface="Times New Roman"/>
                      </a:endParaRPr>
                    </a:p>
                  </a:txBody>
                  <a:tcPr marL="8925" marR="8925" marT="8925" marB="8925" anchor="ctr"/>
                </a:tc>
                <a:extLst>
                  <a:ext uri="{0D108BD9-81ED-4DB2-BD59-A6C34878D82A}">
                    <a16:rowId xmlns:a16="http://schemas.microsoft.com/office/drawing/2014/main" val="10021"/>
                  </a:ext>
                </a:extLst>
              </a:tr>
            </a:tbl>
          </a:graphicData>
        </a:graphic>
      </p:graphicFrame>
      <p:pic>
        <p:nvPicPr>
          <p:cNvPr id="514" name="Google Shape;514;p20"/>
          <p:cNvPicPr preferRelativeResize="0"/>
          <p:nvPr/>
        </p:nvPicPr>
        <p:blipFill rotWithShape="1">
          <a:blip r:embed="rId3">
            <a:alphaModFix/>
          </a:blip>
          <a:srcRect/>
          <a:stretch/>
        </p:blipFill>
        <p:spPr>
          <a:xfrm>
            <a:off x="1174473" y="1608164"/>
            <a:ext cx="5150715" cy="4632748"/>
          </a:xfrm>
          <a:prstGeom prst="rect">
            <a:avLst/>
          </a:prstGeom>
          <a:noFill/>
          <a:ln>
            <a:noFill/>
          </a:ln>
        </p:spPr>
      </p:pic>
      <p:sp>
        <p:nvSpPr>
          <p:cNvPr id="515" name="Google Shape;515;p20"/>
          <p:cNvSpPr txBox="1"/>
          <p:nvPr/>
        </p:nvSpPr>
        <p:spPr>
          <a:xfrm>
            <a:off x="2710781" y="6167375"/>
            <a:ext cx="2078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400"/>
              <a:buFont typeface="Open Sans"/>
              <a:buNone/>
            </a:pPr>
            <a:r>
              <a:rPr lang="en-GB" sz="2400" b="0" i="0" u="none" strike="noStrike" cap="none">
                <a:solidFill>
                  <a:schemeClr val="dk1"/>
                </a:solidFill>
                <a:latin typeface="Open Sans"/>
                <a:ea typeface="Open Sans"/>
                <a:cs typeface="Open Sans"/>
                <a:sym typeface="Open Sans"/>
              </a:rPr>
              <a:t>Pilot Roll out</a:t>
            </a:r>
            <a:endParaRPr sz="2400" b="0" i="0" u="none" strike="noStrike" cap="none">
              <a:solidFill>
                <a:schemeClr val="dk1"/>
              </a:solidFill>
              <a:latin typeface="Open Sans"/>
              <a:ea typeface="Open Sans"/>
              <a:cs typeface="Open Sans"/>
              <a:sym typeface="Open Sans"/>
            </a:endParaRPr>
          </a:p>
        </p:txBody>
      </p:sp>
      <p:sp>
        <p:nvSpPr>
          <p:cNvPr id="516" name="Google Shape;516;p20"/>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ct val="45454"/>
              <a:buFont typeface="Calibri"/>
              <a:buNone/>
            </a:pPr>
            <a:r>
              <a:rPr lang="en-GB" sz="3200" b="1" dirty="0">
                <a:latin typeface="Gill Sans" panose="020B0604020202020204" charset="0"/>
              </a:rPr>
              <a:t>COMESA Region</a:t>
            </a:r>
            <a:endParaRPr sz="3200" b="1" dirty="0">
              <a:latin typeface="Gill Sans" panose="020B060402020202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21"/>
          <p:cNvSpPr txBox="1"/>
          <p:nvPr/>
        </p:nvSpPr>
        <p:spPr>
          <a:xfrm>
            <a:off x="707538" y="334893"/>
            <a:ext cx="10299700" cy="5355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GB" sz="3200" b="1" i="0" u="none" strike="noStrike" cap="none" dirty="0">
                <a:solidFill>
                  <a:schemeClr val="lt1"/>
                </a:solidFill>
                <a:latin typeface="Gill Sans"/>
                <a:ea typeface="Gill Sans"/>
                <a:cs typeface="Gill Sans"/>
                <a:sym typeface="Gill Sans"/>
              </a:rPr>
              <a:t>Use Cases and Business Operations</a:t>
            </a:r>
            <a:endParaRPr sz="1400" b="0" i="0" u="none" strike="noStrike" cap="none" dirty="0">
              <a:solidFill>
                <a:srgbClr val="000000"/>
              </a:solidFill>
              <a:latin typeface="Arial"/>
              <a:ea typeface="Arial"/>
              <a:cs typeface="Arial"/>
              <a:sym typeface="Arial"/>
            </a:endParaRPr>
          </a:p>
        </p:txBody>
      </p:sp>
      <p:grpSp>
        <p:nvGrpSpPr>
          <p:cNvPr id="522" name="Google Shape;522;p21"/>
          <p:cNvGrpSpPr/>
          <p:nvPr/>
        </p:nvGrpSpPr>
        <p:grpSpPr>
          <a:xfrm>
            <a:off x="1761423" y="1647750"/>
            <a:ext cx="8782111" cy="3806569"/>
            <a:chOff x="6399" y="0"/>
            <a:chExt cx="6911783" cy="3658052"/>
          </a:xfrm>
        </p:grpSpPr>
        <p:sp>
          <p:nvSpPr>
            <p:cNvPr id="523" name="Google Shape;523;p21"/>
            <p:cNvSpPr/>
            <p:nvPr/>
          </p:nvSpPr>
          <p:spPr>
            <a:xfrm>
              <a:off x="1039194" y="0"/>
              <a:ext cx="1112240" cy="923636"/>
            </a:xfrm>
            <a:prstGeom prst="rect">
              <a:avLst/>
            </a:prstGeom>
            <a:blipFill rotWithShape="1">
              <a:blip r:embed="rId3">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24" name="Google Shape;524;p21"/>
            <p:cNvSpPr/>
            <p:nvPr/>
          </p:nvSpPr>
          <p:spPr>
            <a:xfrm>
              <a:off x="6399" y="1054260"/>
              <a:ext cx="3177831" cy="39584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25" name="Google Shape;525;p21"/>
            <p:cNvSpPr txBox="1"/>
            <p:nvPr/>
          </p:nvSpPr>
          <p:spPr>
            <a:xfrm>
              <a:off x="6399" y="1054260"/>
              <a:ext cx="3177831" cy="3958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500"/>
                <a:buFont typeface="Calibri"/>
                <a:buNone/>
              </a:pPr>
              <a:r>
                <a:rPr lang="en-GB" sz="2500" b="1" i="0" u="none" strike="noStrike" cap="none">
                  <a:solidFill>
                    <a:schemeClr val="dk1"/>
                  </a:solidFill>
                  <a:latin typeface="Gill Sans" panose="020B0604020202020204" charset="0"/>
                  <a:ea typeface="Calibri"/>
                  <a:cs typeface="Calibri"/>
                  <a:sym typeface="Calibri"/>
                </a:rPr>
                <a:t>Initial Use Cases</a:t>
              </a:r>
              <a:endParaRPr sz="2500" b="0" i="0" u="none" strike="noStrike" cap="none">
                <a:solidFill>
                  <a:schemeClr val="dk1"/>
                </a:solidFill>
                <a:latin typeface="Gill Sans" panose="020B0604020202020204" charset="0"/>
                <a:ea typeface="Calibri"/>
                <a:cs typeface="Calibri"/>
                <a:sym typeface="Calibri"/>
              </a:endParaRPr>
            </a:p>
          </p:txBody>
        </p:sp>
        <p:sp>
          <p:nvSpPr>
            <p:cNvPr id="526" name="Google Shape;526;p21"/>
            <p:cNvSpPr/>
            <p:nvPr/>
          </p:nvSpPr>
          <p:spPr>
            <a:xfrm>
              <a:off x="6399" y="1510859"/>
              <a:ext cx="3177831" cy="214719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27" name="Google Shape;527;p21"/>
            <p:cNvSpPr txBox="1"/>
            <p:nvPr/>
          </p:nvSpPr>
          <p:spPr>
            <a:xfrm>
              <a:off x="6399" y="1510859"/>
              <a:ext cx="3177831" cy="2147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Calibri"/>
                <a:buNone/>
              </a:pPr>
              <a:r>
                <a:rPr lang="en-GB" sz="2000" b="1" i="0" u="none" strike="noStrike" cap="none" dirty="0">
                  <a:solidFill>
                    <a:schemeClr val="dk1"/>
                  </a:solidFill>
                  <a:latin typeface="Gill Sans" panose="020B0604020202020204" charset="0"/>
                  <a:ea typeface="Calibri"/>
                  <a:cs typeface="Calibri"/>
                  <a:sym typeface="Calibri"/>
                </a:rPr>
                <a:t>Person-to-Person (P2P) Payments:</a:t>
              </a:r>
              <a:r>
                <a:rPr lang="en-GB" sz="2000" b="0" i="0" u="none" strike="noStrike" cap="none" dirty="0">
                  <a:solidFill>
                    <a:schemeClr val="dk1"/>
                  </a:solidFill>
                  <a:latin typeface="Gill Sans" panose="020B0604020202020204" charset="0"/>
                  <a:ea typeface="Calibri"/>
                  <a:cs typeface="Calibri"/>
                  <a:sym typeface="Calibri"/>
                </a:rPr>
                <a:t> Facilitates instant remittances between individuals across Member States.</a:t>
              </a:r>
              <a:endParaRPr sz="2000" b="0" i="0" u="none" strike="noStrike" cap="none" dirty="0">
                <a:solidFill>
                  <a:srgbClr val="000000"/>
                </a:solidFill>
                <a:latin typeface="Gill Sans" panose="020B0604020202020204" charset="0"/>
                <a:sym typeface="Arial"/>
              </a:endParaRPr>
            </a:p>
            <a:p>
              <a:pPr marL="0" marR="0" lvl="0" indent="0" algn="ctr" rtl="0">
                <a:lnSpc>
                  <a:spcPct val="100000"/>
                </a:lnSpc>
                <a:spcBef>
                  <a:spcPts val="595"/>
                </a:spcBef>
                <a:spcAft>
                  <a:spcPts val="0"/>
                </a:spcAft>
                <a:buClr>
                  <a:schemeClr val="dk1"/>
                </a:buClr>
                <a:buSzPts val="1700"/>
                <a:buFont typeface="Calibri"/>
                <a:buNone/>
              </a:pPr>
              <a:endParaRPr sz="2000" b="0" i="0" u="none" strike="noStrike" cap="none" dirty="0">
                <a:solidFill>
                  <a:schemeClr val="dk1"/>
                </a:solidFill>
                <a:latin typeface="Gill Sans" panose="020B0604020202020204" charset="0"/>
                <a:ea typeface="Calibri"/>
                <a:cs typeface="Calibri"/>
                <a:sym typeface="Calibri"/>
              </a:endParaRPr>
            </a:p>
            <a:p>
              <a:pPr marL="0" marR="0" lvl="0" indent="0" algn="ctr" rtl="0">
                <a:lnSpc>
                  <a:spcPct val="100000"/>
                </a:lnSpc>
                <a:spcBef>
                  <a:spcPts val="595"/>
                </a:spcBef>
                <a:spcAft>
                  <a:spcPts val="0"/>
                </a:spcAft>
                <a:buClr>
                  <a:schemeClr val="dk1"/>
                </a:buClr>
                <a:buSzPts val="1700"/>
                <a:buFont typeface="Calibri"/>
                <a:buNone/>
              </a:pPr>
              <a:r>
                <a:rPr lang="en-GB" sz="2000" b="1" i="0" u="none" strike="noStrike" cap="none" dirty="0">
                  <a:solidFill>
                    <a:schemeClr val="dk1"/>
                  </a:solidFill>
                  <a:latin typeface="Gill Sans" panose="020B0604020202020204" charset="0"/>
                  <a:ea typeface="Calibri"/>
                  <a:cs typeface="Calibri"/>
                  <a:sym typeface="Calibri"/>
                </a:rPr>
                <a:t>Person-to-Business (P2B) Payments:</a:t>
              </a:r>
              <a:r>
                <a:rPr lang="en-GB" sz="2000" b="0" i="0" u="none" strike="noStrike" cap="none" dirty="0">
                  <a:solidFill>
                    <a:schemeClr val="dk1"/>
                  </a:solidFill>
                  <a:latin typeface="Gill Sans" panose="020B0604020202020204" charset="0"/>
                  <a:ea typeface="Calibri"/>
                  <a:cs typeface="Calibri"/>
                  <a:sym typeface="Calibri"/>
                </a:rPr>
                <a:t> Enables quick and secure payments for merchants, encouraging regional trade.</a:t>
              </a:r>
              <a:endParaRPr sz="2000" b="0" i="0" u="none" strike="noStrike" cap="none" dirty="0">
                <a:solidFill>
                  <a:srgbClr val="000000"/>
                </a:solidFill>
                <a:latin typeface="Gill Sans" panose="020B0604020202020204" charset="0"/>
                <a:sym typeface="Arial"/>
              </a:endParaRPr>
            </a:p>
          </p:txBody>
        </p:sp>
        <p:sp>
          <p:nvSpPr>
            <p:cNvPr id="528" name="Google Shape;528;p21"/>
            <p:cNvSpPr/>
            <p:nvPr/>
          </p:nvSpPr>
          <p:spPr>
            <a:xfrm>
              <a:off x="4773146" y="0"/>
              <a:ext cx="1112240" cy="923636"/>
            </a:xfrm>
            <a:prstGeom prst="rect">
              <a:avLst/>
            </a:prstGeom>
            <a:blipFill rotWithShape="1">
              <a:blip r:embed="rId4">
                <a:alphaModFix/>
              </a:blip>
              <a:stretch>
                <a:fillRect/>
              </a:stretch>
            </a:blip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29" name="Google Shape;529;p21"/>
            <p:cNvSpPr/>
            <p:nvPr/>
          </p:nvSpPr>
          <p:spPr>
            <a:xfrm>
              <a:off x="3740351" y="1054260"/>
              <a:ext cx="3177831" cy="395844"/>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30" name="Google Shape;530;p21"/>
            <p:cNvSpPr txBox="1"/>
            <p:nvPr/>
          </p:nvSpPr>
          <p:spPr>
            <a:xfrm>
              <a:off x="3740351" y="1054260"/>
              <a:ext cx="3177831" cy="395844"/>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500"/>
                <a:buFont typeface="Calibri"/>
                <a:buNone/>
              </a:pPr>
              <a:r>
                <a:rPr lang="en-GB" sz="2500" b="1" i="0" u="none" strike="noStrike" cap="none">
                  <a:solidFill>
                    <a:schemeClr val="dk1"/>
                  </a:solidFill>
                  <a:latin typeface="Gill Sans" panose="020B0604020202020204" charset="0"/>
                  <a:ea typeface="Calibri"/>
                  <a:cs typeface="Calibri"/>
                  <a:sym typeface="Calibri"/>
                </a:rPr>
                <a:t>Planned Use Cases</a:t>
              </a:r>
              <a:endParaRPr sz="2500" b="0" i="0" u="none" strike="noStrike" cap="none">
                <a:solidFill>
                  <a:schemeClr val="dk1"/>
                </a:solidFill>
                <a:latin typeface="Gill Sans" panose="020B0604020202020204" charset="0"/>
                <a:ea typeface="Calibri"/>
                <a:cs typeface="Calibri"/>
                <a:sym typeface="Calibri"/>
              </a:endParaRPr>
            </a:p>
          </p:txBody>
        </p:sp>
        <p:sp>
          <p:nvSpPr>
            <p:cNvPr id="531" name="Google Shape;531;p21"/>
            <p:cNvSpPr/>
            <p:nvPr/>
          </p:nvSpPr>
          <p:spPr>
            <a:xfrm>
              <a:off x="3740351" y="1510859"/>
              <a:ext cx="3177831" cy="214719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32" name="Google Shape;532;p21"/>
            <p:cNvSpPr txBox="1"/>
            <p:nvPr/>
          </p:nvSpPr>
          <p:spPr>
            <a:xfrm>
              <a:off x="3740351" y="1510859"/>
              <a:ext cx="3177831" cy="2147193"/>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1700"/>
                <a:buFont typeface="Calibri"/>
                <a:buNone/>
              </a:pPr>
              <a:r>
                <a:rPr lang="en-GB" sz="2000" b="0" i="0" u="none" strike="noStrike" cap="none" dirty="0">
                  <a:solidFill>
                    <a:schemeClr val="dk1"/>
                  </a:solidFill>
                  <a:latin typeface="Gill Sans" panose="020B0604020202020204" charset="0"/>
                  <a:ea typeface="Calibri"/>
                  <a:cs typeface="Calibri"/>
                  <a:sym typeface="Calibri"/>
                </a:rPr>
                <a:t>QR-code-enabled merchant payments for small businesses.</a:t>
              </a:r>
              <a:endParaRPr sz="2000" b="0" i="0" u="none" strike="noStrike" cap="none" dirty="0">
                <a:solidFill>
                  <a:srgbClr val="000000"/>
                </a:solidFill>
                <a:latin typeface="Gill Sans" panose="020B0604020202020204" charset="0"/>
                <a:sym typeface="Arial"/>
              </a:endParaRPr>
            </a:p>
            <a:p>
              <a:pPr marL="0" marR="0" lvl="0" indent="0" algn="ctr" rtl="0">
                <a:lnSpc>
                  <a:spcPct val="100000"/>
                </a:lnSpc>
                <a:spcBef>
                  <a:spcPts val="595"/>
                </a:spcBef>
                <a:spcAft>
                  <a:spcPts val="0"/>
                </a:spcAft>
                <a:buClr>
                  <a:schemeClr val="dk1"/>
                </a:buClr>
                <a:buSzPts val="1700"/>
                <a:buFont typeface="Calibri"/>
                <a:buNone/>
              </a:pPr>
              <a:r>
                <a:rPr lang="en-GB" sz="2000" b="0" i="0" u="none" strike="noStrike" cap="none" dirty="0">
                  <a:solidFill>
                    <a:schemeClr val="dk1"/>
                  </a:solidFill>
                  <a:latin typeface="Gill Sans" panose="020B0604020202020204" charset="0"/>
                  <a:ea typeface="Calibri"/>
                  <a:cs typeface="Calibri"/>
                  <a:sym typeface="Calibri"/>
                </a:rPr>
                <a:t>Multi-currency settlements for traders and businesses.</a:t>
              </a:r>
              <a:endParaRPr sz="2000" b="0" i="0" u="none" strike="noStrike" cap="none" dirty="0">
                <a:solidFill>
                  <a:srgbClr val="000000"/>
                </a:solidFill>
                <a:latin typeface="Gill Sans" panose="020B0604020202020204" charset="0"/>
                <a:sym typeface="Arial"/>
              </a:endParaRPr>
            </a:p>
            <a:p>
              <a:pPr marL="0" marR="0" lvl="0" indent="0" algn="ctr" rtl="0">
                <a:lnSpc>
                  <a:spcPct val="100000"/>
                </a:lnSpc>
                <a:spcBef>
                  <a:spcPts val="595"/>
                </a:spcBef>
                <a:spcAft>
                  <a:spcPts val="0"/>
                </a:spcAft>
                <a:buClr>
                  <a:schemeClr val="dk1"/>
                </a:buClr>
                <a:buSzPts val="1700"/>
                <a:buFont typeface="Calibri"/>
                <a:buNone/>
              </a:pPr>
              <a:r>
                <a:rPr lang="en-GB" sz="2000" b="0" i="0" u="none" strike="noStrike" cap="none" dirty="0">
                  <a:solidFill>
                    <a:schemeClr val="dk1"/>
                  </a:solidFill>
                  <a:latin typeface="Gill Sans" panose="020B0604020202020204" charset="0"/>
                  <a:ea typeface="Calibri"/>
                  <a:cs typeface="Calibri"/>
                  <a:sym typeface="Calibri"/>
                </a:rPr>
                <a:t>Enhanced fraud and transaction monitoring systems.</a:t>
              </a:r>
              <a:endParaRPr sz="2000" b="0" i="0" u="none" strike="noStrike" cap="none" dirty="0">
                <a:solidFill>
                  <a:srgbClr val="000000"/>
                </a:solidFill>
                <a:latin typeface="Gill Sans" panose="020B0604020202020204" charset="0"/>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
          <p:cNvSpPr txBox="1"/>
          <p:nvPr/>
        </p:nvSpPr>
        <p:spPr>
          <a:xfrm>
            <a:off x="946150" y="393180"/>
            <a:ext cx="10299700" cy="5355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GB" sz="3200" b="1" i="0" u="none" strike="noStrike" cap="none" dirty="0">
                <a:solidFill>
                  <a:schemeClr val="lt1"/>
                </a:solidFill>
                <a:latin typeface="Gill Sans"/>
                <a:ea typeface="Gill Sans"/>
                <a:cs typeface="Gill Sans"/>
                <a:sym typeface="Gill Sans"/>
              </a:rPr>
              <a:t>Outline</a:t>
            </a:r>
            <a:endParaRPr sz="1400" b="0" i="0" u="none" strike="noStrike" cap="none" dirty="0">
              <a:solidFill>
                <a:srgbClr val="000000"/>
              </a:solidFill>
              <a:latin typeface="Arial"/>
              <a:ea typeface="Arial"/>
              <a:cs typeface="Arial"/>
              <a:sym typeface="Arial"/>
            </a:endParaRPr>
          </a:p>
        </p:txBody>
      </p:sp>
      <p:cxnSp>
        <p:nvCxnSpPr>
          <p:cNvPr id="2" name="Google Shape;124;p2">
            <a:extLst>
              <a:ext uri="{FF2B5EF4-FFF2-40B4-BE49-F238E27FC236}">
                <a16:creationId xmlns:a16="http://schemas.microsoft.com/office/drawing/2014/main" id="{DCEBCCA7-568F-7CFC-0E7C-A26741CDEB5B}"/>
              </a:ext>
            </a:extLst>
          </p:cNvPr>
          <p:cNvCxnSpPr>
            <a:stCxn id="9" idx="4"/>
            <a:endCxn id="10" idx="0"/>
          </p:cNvCxnSpPr>
          <p:nvPr/>
        </p:nvCxnSpPr>
        <p:spPr>
          <a:xfrm flipH="1">
            <a:off x="3340677" y="2350787"/>
            <a:ext cx="51900" cy="2500200"/>
          </a:xfrm>
          <a:prstGeom prst="straightConnector1">
            <a:avLst/>
          </a:prstGeom>
          <a:noFill/>
          <a:ln w="63500" cap="flat" cmpd="sng">
            <a:solidFill>
              <a:schemeClr val="bg2">
                <a:lumMod val="40000"/>
                <a:lumOff val="60000"/>
              </a:schemeClr>
            </a:solidFill>
            <a:prstDash val="solid"/>
            <a:miter lim="800000"/>
            <a:headEnd type="none" w="sm" len="sm"/>
            <a:tailEnd type="none" w="sm" len="sm"/>
          </a:ln>
        </p:spPr>
      </p:cxnSp>
      <p:sp>
        <p:nvSpPr>
          <p:cNvPr id="3" name="Google Shape;127;p2">
            <a:extLst>
              <a:ext uri="{FF2B5EF4-FFF2-40B4-BE49-F238E27FC236}">
                <a16:creationId xmlns:a16="http://schemas.microsoft.com/office/drawing/2014/main" id="{6708C58D-ECB6-C322-A242-1EBB13F01695}"/>
              </a:ext>
            </a:extLst>
          </p:cNvPr>
          <p:cNvSpPr txBox="1"/>
          <p:nvPr/>
        </p:nvSpPr>
        <p:spPr>
          <a:xfrm>
            <a:off x="3715304" y="4897406"/>
            <a:ext cx="641527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44546A"/>
                </a:solidFill>
                <a:latin typeface="Gill Sans"/>
                <a:ea typeface="Gill Sans"/>
                <a:cs typeface="Gill Sans"/>
                <a:sym typeface="Gill Sans"/>
              </a:rPr>
              <a:t>  Conclusion </a:t>
            </a:r>
            <a:endParaRPr sz="1400" b="0" i="0" u="none" strike="noStrike" cap="none" dirty="0">
              <a:solidFill>
                <a:srgbClr val="44546A"/>
              </a:solidFill>
              <a:latin typeface="Arial"/>
              <a:ea typeface="Arial"/>
              <a:cs typeface="Arial"/>
              <a:sym typeface="Arial"/>
            </a:endParaRPr>
          </a:p>
        </p:txBody>
      </p:sp>
      <p:sp>
        <p:nvSpPr>
          <p:cNvPr id="4" name="Google Shape;128;p2">
            <a:extLst>
              <a:ext uri="{FF2B5EF4-FFF2-40B4-BE49-F238E27FC236}">
                <a16:creationId xmlns:a16="http://schemas.microsoft.com/office/drawing/2014/main" id="{270DC88E-05FD-5E4B-B77D-0875F8DD0906}"/>
              </a:ext>
            </a:extLst>
          </p:cNvPr>
          <p:cNvSpPr/>
          <p:nvPr/>
        </p:nvSpPr>
        <p:spPr>
          <a:xfrm>
            <a:off x="3769075" y="3475533"/>
            <a:ext cx="554118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a:solidFill>
                  <a:srgbClr val="44546A"/>
                </a:solidFill>
                <a:latin typeface="Montserrat"/>
                <a:ea typeface="Montserrat"/>
                <a:cs typeface="Montserrat"/>
                <a:sym typeface="Montserrat"/>
              </a:rPr>
              <a:t>Success Factors</a:t>
            </a:r>
            <a:endParaRPr sz="1400" b="0" i="0" u="none" strike="noStrike" cap="none" dirty="0">
              <a:solidFill>
                <a:srgbClr val="44546A"/>
              </a:solidFill>
              <a:latin typeface="Arial"/>
              <a:ea typeface="Arial"/>
              <a:cs typeface="Arial"/>
              <a:sym typeface="Arial"/>
            </a:endParaRPr>
          </a:p>
        </p:txBody>
      </p:sp>
      <p:sp>
        <p:nvSpPr>
          <p:cNvPr id="5" name="Google Shape;129;p2">
            <a:extLst>
              <a:ext uri="{FF2B5EF4-FFF2-40B4-BE49-F238E27FC236}">
                <a16:creationId xmlns:a16="http://schemas.microsoft.com/office/drawing/2014/main" id="{C90C1ABE-CC35-6BEE-D12F-01BA9BDA83BD}"/>
              </a:ext>
            </a:extLst>
          </p:cNvPr>
          <p:cNvSpPr/>
          <p:nvPr/>
        </p:nvSpPr>
        <p:spPr>
          <a:xfrm>
            <a:off x="3069847" y="2662439"/>
            <a:ext cx="645457" cy="431212"/>
          </a:xfrm>
          <a:prstGeom prst="parallelogram">
            <a:avLst>
              <a:gd name="adj" fmla="val 38636"/>
            </a:avLst>
          </a:prstGeom>
          <a:gradFill flip="none" rotWithShape="1">
            <a:gsLst>
              <a:gs pos="38000">
                <a:srgbClr val="0077DA">
                  <a:shade val="30000"/>
                  <a:satMod val="115000"/>
                </a:srgbClr>
              </a:gs>
              <a:gs pos="64000">
                <a:srgbClr val="0077DA">
                  <a:shade val="100000"/>
                  <a:satMod val="115000"/>
                </a:srgbClr>
              </a:gs>
            </a:gsLst>
            <a:lin ang="2700000" scaled="1"/>
            <a:tileRect/>
          </a:gra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2000"/>
            </a:pPr>
            <a:r>
              <a:rPr lang="en-GB" sz="2000" dirty="0">
                <a:solidFill>
                  <a:schemeClr val="lt1"/>
                </a:solidFill>
                <a:latin typeface="Gill Sans" panose="020B0604020202020204" charset="0"/>
              </a:rPr>
              <a:t>2</a:t>
            </a:r>
            <a:endParaRPr sz="2000" dirty="0">
              <a:solidFill>
                <a:schemeClr val="lt1"/>
              </a:solidFill>
              <a:latin typeface="Gill Sans" panose="020B0604020202020204" charset="0"/>
            </a:endParaRPr>
          </a:p>
        </p:txBody>
      </p:sp>
      <p:sp>
        <p:nvSpPr>
          <p:cNvPr id="6" name="Google Shape;130;p2">
            <a:extLst>
              <a:ext uri="{FF2B5EF4-FFF2-40B4-BE49-F238E27FC236}">
                <a16:creationId xmlns:a16="http://schemas.microsoft.com/office/drawing/2014/main" id="{13BA7EEB-9853-6929-6BAC-06DFF5341E60}"/>
              </a:ext>
            </a:extLst>
          </p:cNvPr>
          <p:cNvSpPr/>
          <p:nvPr/>
        </p:nvSpPr>
        <p:spPr>
          <a:xfrm>
            <a:off x="3003871" y="3420389"/>
            <a:ext cx="645457" cy="431212"/>
          </a:xfrm>
          <a:prstGeom prst="parallelogram">
            <a:avLst>
              <a:gd name="adj" fmla="val 38636"/>
            </a:avLst>
          </a:prstGeom>
          <a:gradFill flip="none" rotWithShape="1">
            <a:gsLst>
              <a:gs pos="38000">
                <a:srgbClr val="0077DA">
                  <a:shade val="30000"/>
                  <a:satMod val="115000"/>
                </a:srgbClr>
              </a:gs>
              <a:gs pos="64000">
                <a:srgbClr val="0077DA">
                  <a:shade val="100000"/>
                  <a:satMod val="115000"/>
                </a:srgbClr>
              </a:gs>
            </a:gsLst>
            <a:lin ang="2700000" scaled="1"/>
            <a:tileRect/>
          </a:gra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2000"/>
            </a:pPr>
            <a:r>
              <a:rPr lang="en-GB" sz="2000" dirty="0">
                <a:solidFill>
                  <a:schemeClr val="lt1"/>
                </a:solidFill>
                <a:latin typeface="Gill Sans" panose="020B0604020202020204" charset="0"/>
              </a:rPr>
              <a:t>3</a:t>
            </a:r>
            <a:endParaRPr sz="2000" dirty="0">
              <a:solidFill>
                <a:schemeClr val="lt1"/>
              </a:solidFill>
              <a:latin typeface="Gill Sans" panose="020B0604020202020204" charset="0"/>
            </a:endParaRPr>
          </a:p>
        </p:txBody>
      </p:sp>
      <p:sp>
        <p:nvSpPr>
          <p:cNvPr id="7" name="Google Shape;131;p2">
            <a:extLst>
              <a:ext uri="{FF2B5EF4-FFF2-40B4-BE49-F238E27FC236}">
                <a16:creationId xmlns:a16="http://schemas.microsoft.com/office/drawing/2014/main" id="{91B726C7-B47D-B52D-A5F9-F3CB6DDC2109}"/>
              </a:ext>
            </a:extLst>
          </p:cNvPr>
          <p:cNvSpPr/>
          <p:nvPr/>
        </p:nvSpPr>
        <p:spPr>
          <a:xfrm>
            <a:off x="3016900" y="4107580"/>
            <a:ext cx="645457" cy="431212"/>
          </a:xfrm>
          <a:prstGeom prst="parallelogram">
            <a:avLst>
              <a:gd name="adj" fmla="val 38636"/>
            </a:avLst>
          </a:prstGeom>
          <a:gradFill flip="none" rotWithShape="1">
            <a:gsLst>
              <a:gs pos="38000">
                <a:srgbClr val="0077DA">
                  <a:shade val="30000"/>
                  <a:satMod val="115000"/>
                </a:srgbClr>
              </a:gs>
              <a:gs pos="64000">
                <a:srgbClr val="0077DA">
                  <a:shade val="100000"/>
                  <a:satMod val="115000"/>
                </a:srgbClr>
              </a:gs>
            </a:gsLst>
            <a:lin ang="2700000" scaled="1"/>
            <a:tileRect/>
          </a:gra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2000"/>
            </a:pPr>
            <a:r>
              <a:rPr lang="en-GB" sz="2000">
                <a:solidFill>
                  <a:schemeClr val="lt1"/>
                </a:solidFill>
                <a:latin typeface="Gill Sans" panose="020B0604020202020204" charset="0"/>
              </a:rPr>
              <a:t>4</a:t>
            </a:r>
            <a:endParaRPr sz="2000">
              <a:solidFill>
                <a:schemeClr val="lt1"/>
              </a:solidFill>
              <a:latin typeface="Gill Sans" panose="020B0604020202020204" charset="0"/>
            </a:endParaRPr>
          </a:p>
        </p:txBody>
      </p:sp>
      <p:sp>
        <p:nvSpPr>
          <p:cNvPr id="8" name="Google Shape;132;p2">
            <a:extLst>
              <a:ext uri="{FF2B5EF4-FFF2-40B4-BE49-F238E27FC236}">
                <a16:creationId xmlns:a16="http://schemas.microsoft.com/office/drawing/2014/main" id="{39DBC085-DCF0-22C9-BBFA-AB0D2E4458C2}"/>
              </a:ext>
            </a:extLst>
          </p:cNvPr>
          <p:cNvSpPr/>
          <p:nvPr/>
        </p:nvSpPr>
        <p:spPr>
          <a:xfrm>
            <a:off x="3769075" y="2728392"/>
            <a:ext cx="4956597" cy="3693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2000"/>
              <a:buFont typeface="Arial"/>
              <a:buNone/>
            </a:pPr>
            <a:r>
              <a:rPr lang="en-GB" sz="2000" b="1" i="0" u="none" strike="noStrike" cap="none" dirty="0">
                <a:solidFill>
                  <a:srgbClr val="44546A"/>
                </a:solidFill>
                <a:latin typeface="Gill Sans"/>
                <a:ea typeface="Gill Sans"/>
                <a:cs typeface="Gill Sans"/>
                <a:sym typeface="Gill Sans"/>
              </a:rPr>
              <a:t>Soft Launch Configuration</a:t>
            </a:r>
            <a:endParaRPr sz="2000" b="0" i="0" u="none" strike="noStrike" cap="none" dirty="0">
              <a:solidFill>
                <a:srgbClr val="44546A"/>
              </a:solidFill>
              <a:latin typeface="Gill Sans"/>
              <a:ea typeface="Gill Sans"/>
              <a:cs typeface="Gill Sans"/>
              <a:sym typeface="Gill Sans"/>
            </a:endParaRPr>
          </a:p>
        </p:txBody>
      </p:sp>
      <p:sp>
        <p:nvSpPr>
          <p:cNvPr id="9" name="Google Shape;125;p2">
            <a:extLst>
              <a:ext uri="{FF2B5EF4-FFF2-40B4-BE49-F238E27FC236}">
                <a16:creationId xmlns:a16="http://schemas.microsoft.com/office/drawing/2014/main" id="{1F78E1FE-7932-A8EC-03FE-6B3FCFD7C042}"/>
              </a:ext>
            </a:extLst>
          </p:cNvPr>
          <p:cNvSpPr/>
          <p:nvPr/>
        </p:nvSpPr>
        <p:spPr>
          <a:xfrm>
            <a:off x="3069848" y="1919575"/>
            <a:ext cx="645457" cy="431212"/>
          </a:xfrm>
          <a:prstGeom prst="parallelogram">
            <a:avLst>
              <a:gd name="adj" fmla="val 38636"/>
            </a:avLst>
          </a:prstGeom>
          <a:gradFill flip="none" rotWithShape="1">
            <a:gsLst>
              <a:gs pos="38000">
                <a:srgbClr val="0077DA">
                  <a:shade val="30000"/>
                  <a:satMod val="115000"/>
                </a:srgbClr>
              </a:gs>
              <a:gs pos="64000">
                <a:srgbClr val="0077DA">
                  <a:shade val="100000"/>
                  <a:satMod val="115000"/>
                </a:srgbClr>
              </a:gs>
            </a:gsLst>
            <a:lin ang="2700000" scaled="1"/>
            <a:tileRect/>
          </a:gra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GB" sz="2000" b="0" i="0" u="none" strike="noStrike" cap="none" dirty="0">
                <a:solidFill>
                  <a:schemeClr val="lt1"/>
                </a:solidFill>
                <a:latin typeface="Gill Sans" panose="020B0604020202020204" charset="0"/>
                <a:sym typeface="Arial"/>
              </a:rPr>
              <a:t>1</a:t>
            </a:r>
            <a:endParaRPr sz="1400" b="0" i="0" u="none" strike="noStrike" cap="none" dirty="0">
              <a:solidFill>
                <a:srgbClr val="000000"/>
              </a:solidFill>
              <a:latin typeface="Gill Sans" panose="020B0604020202020204" charset="0"/>
              <a:sym typeface="Arial"/>
            </a:endParaRPr>
          </a:p>
        </p:txBody>
      </p:sp>
      <p:sp>
        <p:nvSpPr>
          <p:cNvPr id="10" name="Google Shape;126;p2">
            <a:extLst>
              <a:ext uri="{FF2B5EF4-FFF2-40B4-BE49-F238E27FC236}">
                <a16:creationId xmlns:a16="http://schemas.microsoft.com/office/drawing/2014/main" id="{43BDB238-5A00-E458-A85B-695C5DD8F720}"/>
              </a:ext>
            </a:extLst>
          </p:cNvPr>
          <p:cNvSpPr/>
          <p:nvPr/>
        </p:nvSpPr>
        <p:spPr>
          <a:xfrm>
            <a:off x="3018078" y="4850981"/>
            <a:ext cx="645457" cy="431212"/>
          </a:xfrm>
          <a:prstGeom prst="parallelogram">
            <a:avLst>
              <a:gd name="adj" fmla="val 38636"/>
            </a:avLst>
          </a:prstGeom>
          <a:gradFill flip="none" rotWithShape="1">
            <a:gsLst>
              <a:gs pos="38000">
                <a:srgbClr val="0077DA">
                  <a:shade val="30000"/>
                  <a:satMod val="115000"/>
                </a:srgbClr>
              </a:gs>
              <a:gs pos="64000">
                <a:srgbClr val="0077DA">
                  <a:shade val="100000"/>
                  <a:satMod val="115000"/>
                </a:srgbClr>
              </a:gs>
            </a:gsLst>
            <a:lin ang="2700000" scaled="1"/>
            <a:tileRect/>
          </a:gradFill>
          <a:ln w="508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algn="ctr">
              <a:buSzPts val="2000"/>
            </a:pPr>
            <a:r>
              <a:rPr lang="en-GB" sz="2000" dirty="0">
                <a:solidFill>
                  <a:schemeClr val="lt1"/>
                </a:solidFill>
                <a:latin typeface="Gill Sans" panose="020B0604020202020204" charset="0"/>
              </a:rPr>
              <a:t>5</a:t>
            </a:r>
            <a:endParaRPr sz="2000" dirty="0">
              <a:solidFill>
                <a:schemeClr val="lt1"/>
              </a:solidFill>
              <a:latin typeface="Gill Sans" panose="020B0604020202020204" charset="0"/>
            </a:endParaRPr>
          </a:p>
        </p:txBody>
      </p:sp>
      <p:sp>
        <p:nvSpPr>
          <p:cNvPr id="11" name="Google Shape;134;p2">
            <a:extLst>
              <a:ext uri="{FF2B5EF4-FFF2-40B4-BE49-F238E27FC236}">
                <a16:creationId xmlns:a16="http://schemas.microsoft.com/office/drawing/2014/main" id="{F47C501C-6471-246F-3F50-72E1E675C608}"/>
              </a:ext>
            </a:extLst>
          </p:cNvPr>
          <p:cNvSpPr/>
          <p:nvPr/>
        </p:nvSpPr>
        <p:spPr>
          <a:xfrm>
            <a:off x="3769075" y="1950515"/>
            <a:ext cx="4956597" cy="400069"/>
          </a:xfrm>
          <a:prstGeom prst="rect">
            <a:avLst/>
          </a:prstGeom>
          <a:noFill/>
          <a:ln>
            <a:noFill/>
          </a:ln>
        </p:spPr>
        <p:txBody>
          <a:bodyPr spcFirstLastPara="1" wrap="square" lIns="91425" tIns="45700" rIns="91425" bIns="45700" anchor="t" anchorCtr="0">
            <a:spAutoFit/>
          </a:bodyPr>
          <a:lstStyle/>
          <a:p>
            <a:pPr>
              <a:buClr>
                <a:schemeClr val="dk2"/>
              </a:buClr>
              <a:buSzPts val="2400"/>
            </a:pPr>
            <a:r>
              <a:rPr lang="en-GB" sz="2000" b="1" dirty="0">
                <a:solidFill>
                  <a:schemeClr val="dk2"/>
                </a:solidFill>
                <a:latin typeface="Gill Sans" panose="020B0604020202020204" charset="0"/>
                <a:ea typeface="Calibri"/>
                <a:cs typeface="Calibri"/>
                <a:sym typeface="Gill Sans"/>
              </a:rPr>
              <a:t>Outcomes and Journey to Soft Launch</a:t>
            </a:r>
            <a:endParaRPr sz="2000" b="1" dirty="0">
              <a:solidFill>
                <a:schemeClr val="dk2"/>
              </a:solidFill>
              <a:latin typeface="Gill Sans" panose="020B0604020202020204" charset="0"/>
              <a:ea typeface="Calibri"/>
              <a:cs typeface="Calibri"/>
              <a:sym typeface="Gill Sans"/>
            </a:endParaRPr>
          </a:p>
        </p:txBody>
      </p:sp>
      <p:sp>
        <p:nvSpPr>
          <p:cNvPr id="12" name="Google Shape;135;p2">
            <a:extLst>
              <a:ext uri="{FF2B5EF4-FFF2-40B4-BE49-F238E27FC236}">
                <a16:creationId xmlns:a16="http://schemas.microsoft.com/office/drawing/2014/main" id="{1E807B27-E2CC-B625-3074-21ADF5CDAD32}"/>
              </a:ext>
            </a:extLst>
          </p:cNvPr>
          <p:cNvSpPr/>
          <p:nvPr/>
        </p:nvSpPr>
        <p:spPr>
          <a:xfrm>
            <a:off x="3769075" y="4123131"/>
            <a:ext cx="455453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u="none" strike="noStrike" cap="none" dirty="0">
                <a:solidFill>
                  <a:srgbClr val="44546A"/>
                </a:solidFill>
                <a:latin typeface="Arial"/>
                <a:ea typeface="Arial"/>
                <a:cs typeface="Arial"/>
                <a:sym typeface="Arial"/>
              </a:rPr>
              <a:t>Clearance and Settlement Primer</a:t>
            </a:r>
            <a:endParaRPr sz="1400" b="0" u="none" strike="noStrike" cap="none" dirty="0">
              <a:solidFill>
                <a:srgbClr val="44546A"/>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0">
          <a:extLst>
            <a:ext uri="{FF2B5EF4-FFF2-40B4-BE49-F238E27FC236}">
              <a16:creationId xmlns:a16="http://schemas.microsoft.com/office/drawing/2014/main" id="{1F5A61EA-AC9D-4CE6-C568-2B2FA3F9F94C}"/>
            </a:ext>
          </a:extLst>
        </p:cNvPr>
        <p:cNvGrpSpPr/>
        <p:nvPr/>
      </p:nvGrpSpPr>
      <p:grpSpPr>
        <a:xfrm>
          <a:off x="0" y="0"/>
          <a:ext cx="0" cy="0"/>
          <a:chOff x="0" y="0"/>
          <a:chExt cx="0" cy="0"/>
        </a:xfrm>
      </p:grpSpPr>
      <p:sp>
        <p:nvSpPr>
          <p:cNvPr id="2" name="Google Shape;537;p23">
            <a:extLst>
              <a:ext uri="{FF2B5EF4-FFF2-40B4-BE49-F238E27FC236}">
                <a16:creationId xmlns:a16="http://schemas.microsoft.com/office/drawing/2014/main" id="{339C46A5-8F42-CDFC-59ED-09FA55ABB72D}"/>
              </a:ext>
            </a:extLst>
          </p:cNvPr>
          <p:cNvSpPr txBox="1">
            <a:spLocks noGrp="1"/>
          </p:cNvSpPr>
          <p:nvPr>
            <p:ph type="title"/>
          </p:nvPr>
        </p:nvSpPr>
        <p:spPr>
          <a:xfrm>
            <a:off x="1047601" y="204018"/>
            <a:ext cx="10632210" cy="87361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3668"/>
              </a:buClr>
              <a:buSzPct val="100000"/>
              <a:buFont typeface="Gill Sans"/>
              <a:buNone/>
            </a:pPr>
            <a:r>
              <a:rPr lang="en-GB" sz="3200" b="1" dirty="0">
                <a:solidFill>
                  <a:schemeClr val="bg1"/>
                </a:solidFill>
                <a:latin typeface="Gill Sans" panose="020B0604020202020204" charset="0"/>
                <a:ea typeface="Gill Sans"/>
                <a:cs typeface="Gill Sans"/>
                <a:sym typeface="Gill Sans"/>
              </a:rPr>
              <a:t>Citizen Pays.</a:t>
            </a:r>
            <a:br>
              <a:rPr lang="en-GB" sz="4000" b="1" dirty="0">
                <a:solidFill>
                  <a:schemeClr val="bg1"/>
                </a:solidFill>
                <a:latin typeface="Gill Sans" panose="020B0604020202020204" charset="0"/>
                <a:ea typeface="Gill Sans"/>
                <a:cs typeface="Gill Sans"/>
                <a:sym typeface="Gill Sans"/>
              </a:rPr>
            </a:br>
            <a:r>
              <a:rPr lang="en-GB" sz="2000" dirty="0">
                <a:solidFill>
                  <a:schemeClr val="bg1"/>
                </a:solidFill>
                <a:latin typeface="Gill Sans" panose="020B0604020202020204" charset="0"/>
                <a:sym typeface="Calibri"/>
              </a:rPr>
              <a:t>The target is that the consumer (citizen or merchant) pays &lt; 3% of the principle in costs</a:t>
            </a:r>
            <a:endParaRPr dirty="0">
              <a:solidFill>
                <a:schemeClr val="bg1"/>
              </a:solidFill>
              <a:latin typeface="Gill Sans" panose="020B0604020202020204" charset="0"/>
            </a:endParaRPr>
          </a:p>
        </p:txBody>
      </p:sp>
      <p:graphicFrame>
        <p:nvGraphicFramePr>
          <p:cNvPr id="3" name="Google Shape;541;p23">
            <a:extLst>
              <a:ext uri="{FF2B5EF4-FFF2-40B4-BE49-F238E27FC236}">
                <a16:creationId xmlns:a16="http://schemas.microsoft.com/office/drawing/2014/main" id="{E58BFAF8-A517-FC12-B94D-6659A27C9F8E}"/>
              </a:ext>
            </a:extLst>
          </p:cNvPr>
          <p:cNvGraphicFramePr/>
          <p:nvPr>
            <p:extLst>
              <p:ext uri="{D42A27DB-BD31-4B8C-83A1-F6EECF244321}">
                <p14:modId xmlns:p14="http://schemas.microsoft.com/office/powerpoint/2010/main" val="3573940843"/>
              </p:ext>
            </p:extLst>
          </p:nvPr>
        </p:nvGraphicFramePr>
        <p:xfrm>
          <a:off x="592711" y="2291962"/>
          <a:ext cx="11049940" cy="4362020"/>
        </p:xfrm>
        <a:graphic>
          <a:graphicData uri="http://schemas.openxmlformats.org/drawingml/2006/table">
            <a:tbl>
              <a:tblPr>
                <a:tableStyleId>{3C2FFA5D-87B4-456A-9821-1D502468CF0F}</a:tableStyleId>
              </a:tblPr>
              <a:tblGrid>
                <a:gridCol w="1076601">
                  <a:extLst>
                    <a:ext uri="{9D8B030D-6E8A-4147-A177-3AD203B41FA5}">
                      <a16:colId xmlns:a16="http://schemas.microsoft.com/office/drawing/2014/main" val="20000"/>
                    </a:ext>
                  </a:extLst>
                </a:gridCol>
                <a:gridCol w="1201479">
                  <a:extLst>
                    <a:ext uri="{9D8B030D-6E8A-4147-A177-3AD203B41FA5}">
                      <a16:colId xmlns:a16="http://schemas.microsoft.com/office/drawing/2014/main" val="20001"/>
                    </a:ext>
                  </a:extLst>
                </a:gridCol>
                <a:gridCol w="1350335">
                  <a:extLst>
                    <a:ext uri="{9D8B030D-6E8A-4147-A177-3AD203B41FA5}">
                      <a16:colId xmlns:a16="http://schemas.microsoft.com/office/drawing/2014/main" val="20002"/>
                    </a:ext>
                  </a:extLst>
                </a:gridCol>
                <a:gridCol w="1318437">
                  <a:extLst>
                    <a:ext uri="{9D8B030D-6E8A-4147-A177-3AD203B41FA5}">
                      <a16:colId xmlns:a16="http://schemas.microsoft.com/office/drawing/2014/main" val="20003"/>
                    </a:ext>
                  </a:extLst>
                </a:gridCol>
                <a:gridCol w="999460">
                  <a:extLst>
                    <a:ext uri="{9D8B030D-6E8A-4147-A177-3AD203B41FA5}">
                      <a16:colId xmlns:a16="http://schemas.microsoft.com/office/drawing/2014/main" val="20004"/>
                    </a:ext>
                  </a:extLst>
                </a:gridCol>
                <a:gridCol w="1354281">
                  <a:extLst>
                    <a:ext uri="{9D8B030D-6E8A-4147-A177-3AD203B41FA5}">
                      <a16:colId xmlns:a16="http://schemas.microsoft.com/office/drawing/2014/main" val="20005"/>
                    </a:ext>
                  </a:extLst>
                </a:gridCol>
                <a:gridCol w="1016780">
                  <a:extLst>
                    <a:ext uri="{9D8B030D-6E8A-4147-A177-3AD203B41FA5}">
                      <a16:colId xmlns:a16="http://schemas.microsoft.com/office/drawing/2014/main" val="20006"/>
                    </a:ext>
                  </a:extLst>
                </a:gridCol>
                <a:gridCol w="1233376">
                  <a:extLst>
                    <a:ext uri="{9D8B030D-6E8A-4147-A177-3AD203B41FA5}">
                      <a16:colId xmlns:a16="http://schemas.microsoft.com/office/drawing/2014/main" val="20007"/>
                    </a:ext>
                  </a:extLst>
                </a:gridCol>
                <a:gridCol w="1499191">
                  <a:extLst>
                    <a:ext uri="{9D8B030D-6E8A-4147-A177-3AD203B41FA5}">
                      <a16:colId xmlns:a16="http://schemas.microsoft.com/office/drawing/2014/main" val="20008"/>
                    </a:ext>
                  </a:extLst>
                </a:gridCol>
              </a:tblGrid>
              <a:tr h="674081">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Principle Value (P.V.)</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Cost Cap as % of P.V.</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DRPP Processing Cost</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DFSP Processing Costs</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DFSP total cost</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Currency Conversion Cost</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Costs to Execute</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Cost to Execute as % of P.V.</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tc>
                  <a:txBody>
                    <a:bodyPr/>
                    <a:lstStyle/>
                    <a:p>
                      <a:pPr marL="0" marR="0" lvl="0" indent="0" algn="ctr" rtl="0">
                        <a:lnSpc>
                          <a:spcPct val="100000"/>
                        </a:lnSpc>
                        <a:spcBef>
                          <a:spcPts val="0"/>
                        </a:spcBef>
                        <a:spcAft>
                          <a:spcPts val="0"/>
                        </a:spcAft>
                        <a:buClr>
                          <a:srgbClr val="FFFFFF"/>
                        </a:buClr>
                        <a:buSzPts val="1200"/>
                        <a:buFont typeface="Arial"/>
                        <a:buNone/>
                      </a:pPr>
                      <a:r>
                        <a:rPr lang="en-GB" sz="1200" b="1" u="none" strike="noStrike" cap="none" dirty="0">
                          <a:solidFill>
                            <a:schemeClr val="bg1"/>
                          </a:solidFill>
                          <a:latin typeface="Gill Sans" panose="020B0604020202020204" charset="0"/>
                          <a:sym typeface="Arial"/>
                        </a:rPr>
                        <a:t>Marginal Profit Opportunity </a:t>
                      </a:r>
                      <a:br>
                        <a:rPr lang="en-GB" sz="1200" b="1" u="none" strike="noStrike" cap="none" dirty="0">
                          <a:solidFill>
                            <a:schemeClr val="bg1"/>
                          </a:solidFill>
                          <a:latin typeface="Gill Sans" panose="020B0604020202020204" charset="0"/>
                          <a:sym typeface="Arial"/>
                        </a:rPr>
                      </a:br>
                      <a:r>
                        <a:rPr lang="en-GB" sz="1200" b="1" u="none" strike="noStrike" cap="none" dirty="0">
                          <a:solidFill>
                            <a:schemeClr val="bg1"/>
                          </a:solidFill>
                          <a:latin typeface="Gill Sans" panose="020B0604020202020204" charset="0"/>
                          <a:sym typeface="Arial"/>
                        </a:rPr>
                        <a:t>[USD]</a:t>
                      </a:r>
                      <a:endParaRPr sz="2000" b="1" i="0" u="none" strike="noStrike" cap="none" dirty="0">
                        <a:solidFill>
                          <a:schemeClr val="bg1"/>
                        </a:solidFill>
                        <a:latin typeface="Gill Sans" panose="020B0604020202020204" charset="0"/>
                        <a:ea typeface="Arial"/>
                        <a:cs typeface="Arial"/>
                        <a:sym typeface="Arial"/>
                      </a:endParaRPr>
                    </a:p>
                  </a:txBody>
                  <a:tcPr marL="9125" marR="9125" marT="9125" marB="0" anchor="b">
                    <a:solidFill>
                      <a:schemeClr val="accent1">
                        <a:lumMod val="60000"/>
                        <a:lumOff val="40000"/>
                      </a:schemeClr>
                    </a:solidFill>
                  </a:tcPr>
                </a:tc>
                <a:extLst>
                  <a:ext uri="{0D108BD9-81ED-4DB2-BD59-A6C34878D82A}">
                    <a16:rowId xmlns:a16="http://schemas.microsoft.com/office/drawing/2014/main" val="10000"/>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0.0291</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0.0050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0.0100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0.0400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4.0%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0.00</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1"/>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0.0583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0.0100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0.0350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0.0600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3.0%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0.00</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2"/>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0.0874</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0.0150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0.0400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0.0700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3"/>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0.1456</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0.05</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4"/>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0.2913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0.0750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0.1800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1.8%</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0.11</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5"/>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12</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0.3495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0.0600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0.0850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0.1200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0.2100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1.8%</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0.14</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6"/>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0.3786</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0.0650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0.0900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0.2200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1.7%</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0.16</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7"/>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0.4369</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0.0750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1.7%</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0.19</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8"/>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0.5825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0.3300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1.7%</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0.25</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09"/>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30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0.8738</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0.1750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0.3000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0.4800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1.6%</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0.39</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10"/>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1.4563</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0.2750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0.5000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0.7800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1.6%</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0.68</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11"/>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2.9126</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0.5000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0.5250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1.0000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1.5300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1.38</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12"/>
                  </a:ext>
                </a:extLst>
              </a:tr>
              <a:tr h="261003">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500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14.5631</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0.0250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2.5000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2.5250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5.0000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7.5300</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1.5%</a:t>
                      </a:r>
                      <a:endParaRPr sz="2000" b="1" i="0" u="none" strike="noStrike" cap="none">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a:solidFill>
                            <a:srgbClr val="000000"/>
                          </a:solidFill>
                          <a:latin typeface="Gill Sans" panose="020B0604020202020204" charset="0"/>
                          <a:sym typeface="Arial"/>
                        </a:rPr>
                        <a:t>7.03</a:t>
                      </a:r>
                      <a:endParaRPr sz="2000" b="1" i="0" u="none" strike="noStrike" cap="none">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13"/>
                  </a:ext>
                </a:extLst>
              </a:tr>
              <a:tr h="294900">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1000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29.1262</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0.0250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5.0000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5.0250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10.0000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15.0300</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1.5%</a:t>
                      </a:r>
                      <a:endParaRPr sz="2000" b="1" i="0" u="none" strike="noStrike" cap="none" dirty="0">
                        <a:latin typeface="Gill Sans" panose="020B0604020202020204" charset="0"/>
                        <a:ea typeface="Arial"/>
                        <a:cs typeface="Arial"/>
                        <a:sym typeface="Arial"/>
                      </a:endParaRPr>
                    </a:p>
                  </a:txBody>
                  <a:tcPr marL="9125" marR="9125" marT="91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GB" sz="1200" b="1" u="none" strike="noStrike" cap="none" dirty="0">
                          <a:solidFill>
                            <a:srgbClr val="000000"/>
                          </a:solidFill>
                          <a:latin typeface="Gill Sans" panose="020B0604020202020204" charset="0"/>
                          <a:sym typeface="Arial"/>
                        </a:rPr>
                        <a:t>14.10</a:t>
                      </a:r>
                      <a:endParaRPr sz="2000" b="1" i="0" u="none" strike="noStrike" cap="none" dirty="0">
                        <a:latin typeface="Gill Sans" panose="020B0604020202020204" charset="0"/>
                        <a:ea typeface="Arial"/>
                        <a:cs typeface="Arial"/>
                        <a:sym typeface="Arial"/>
                      </a:endParaRPr>
                    </a:p>
                  </a:txBody>
                  <a:tcPr marL="9125" marR="9125" marT="9125" marB="0" anchor="b"/>
                </a:tc>
                <a:extLst>
                  <a:ext uri="{0D108BD9-81ED-4DB2-BD59-A6C34878D82A}">
                    <a16:rowId xmlns:a16="http://schemas.microsoft.com/office/drawing/2014/main" val="10014"/>
                  </a:ext>
                </a:extLst>
              </a:tr>
            </a:tbl>
          </a:graphicData>
        </a:graphic>
      </p:graphicFrame>
      <p:sp>
        <p:nvSpPr>
          <p:cNvPr id="4" name="Google Shape;542;p23">
            <a:extLst>
              <a:ext uri="{FF2B5EF4-FFF2-40B4-BE49-F238E27FC236}">
                <a16:creationId xmlns:a16="http://schemas.microsoft.com/office/drawing/2014/main" id="{3B8E822A-B375-F277-D8ED-AB646E277852}"/>
              </a:ext>
            </a:extLst>
          </p:cNvPr>
          <p:cNvSpPr/>
          <p:nvPr/>
        </p:nvSpPr>
        <p:spPr>
          <a:xfrm>
            <a:off x="592711" y="3245560"/>
            <a:ext cx="11087100" cy="220638"/>
          </a:xfrm>
          <a:prstGeom prst="roundRect">
            <a:avLst>
              <a:gd name="adj" fmla="val 16667"/>
            </a:avLst>
          </a:prstGeom>
          <a:noFill/>
          <a:ln w="190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aphicFrame>
        <p:nvGraphicFramePr>
          <p:cNvPr id="5" name="Google Shape;543;p23">
            <a:extLst>
              <a:ext uri="{FF2B5EF4-FFF2-40B4-BE49-F238E27FC236}">
                <a16:creationId xmlns:a16="http://schemas.microsoft.com/office/drawing/2014/main" id="{65630B87-0347-09C3-DC01-0DE2328C087F}"/>
              </a:ext>
            </a:extLst>
          </p:cNvPr>
          <p:cNvGraphicFramePr/>
          <p:nvPr>
            <p:extLst>
              <p:ext uri="{D42A27DB-BD31-4B8C-83A1-F6EECF244321}">
                <p14:modId xmlns:p14="http://schemas.microsoft.com/office/powerpoint/2010/main" val="1426210897"/>
              </p:ext>
            </p:extLst>
          </p:nvPr>
        </p:nvGraphicFramePr>
        <p:xfrm>
          <a:off x="715784" y="1343276"/>
          <a:ext cx="4664290" cy="831616"/>
        </p:xfrm>
        <a:graphic>
          <a:graphicData uri="http://schemas.openxmlformats.org/drawingml/2006/table">
            <a:tbl>
              <a:tblPr>
                <a:noFill/>
                <a:tableStyleId>{7373C8EA-10DE-47BB-A9AF-2F486BC2B673}</a:tableStyleId>
              </a:tblPr>
              <a:tblGrid>
                <a:gridCol w="900365">
                  <a:extLst>
                    <a:ext uri="{9D8B030D-6E8A-4147-A177-3AD203B41FA5}">
                      <a16:colId xmlns:a16="http://schemas.microsoft.com/office/drawing/2014/main" val="20000"/>
                    </a:ext>
                  </a:extLst>
                </a:gridCol>
                <a:gridCol w="3763925">
                  <a:extLst>
                    <a:ext uri="{9D8B030D-6E8A-4147-A177-3AD203B41FA5}">
                      <a16:colId xmlns:a16="http://schemas.microsoft.com/office/drawing/2014/main" val="20001"/>
                    </a:ext>
                  </a:extLst>
                </a:gridCol>
              </a:tblGrid>
              <a:tr h="198467">
                <a:tc>
                  <a:txBody>
                    <a:bodyPr/>
                    <a:lstStyle/>
                    <a:p>
                      <a:pPr marL="0" marR="0" lvl="0" indent="0" algn="ctr"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3.0%</a:t>
                      </a:r>
                      <a:endParaRPr sz="1200" b="1" i="0" u="none" strike="noStrike" cap="none">
                        <a:solidFill>
                          <a:srgbClr val="3F3F76"/>
                        </a:solidFill>
                        <a:latin typeface="Gill Sans" panose="020B0604020202020204" charset="0"/>
                        <a:ea typeface="Arial"/>
                        <a:cs typeface="Arial"/>
                        <a:sym typeface="Arial"/>
                      </a:endParaRPr>
                    </a:p>
                  </a:txBody>
                  <a:tcPr marL="7625" marR="7625" marT="7625" marB="0" anchor="b">
                    <a:solidFill>
                      <a:srgbClr val="D8E2F3"/>
                    </a:solidFill>
                  </a:tcPr>
                </a:tc>
                <a:tc>
                  <a:txBody>
                    <a:bodyPr/>
                    <a:lstStyle/>
                    <a:p>
                      <a:pPr marL="0" marR="0" lvl="0" indent="0" algn="l"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Cost Cap as % of Principle Value (P.V.)</a:t>
                      </a:r>
                      <a:endParaRPr sz="1200" b="1" i="0" u="none" strike="noStrike" cap="none">
                        <a:solidFill>
                          <a:srgbClr val="000000"/>
                        </a:solidFill>
                        <a:latin typeface="Gill Sans" panose="020B0604020202020204" charset="0"/>
                        <a:ea typeface="Arial"/>
                        <a:cs typeface="Arial"/>
                        <a:sym typeface="Arial"/>
                      </a:endParaRPr>
                    </a:p>
                  </a:txBody>
                  <a:tcPr marL="7625" marR="7625" marT="7625" marB="0" anchor="b"/>
                </a:tc>
                <a:extLst>
                  <a:ext uri="{0D108BD9-81ED-4DB2-BD59-A6C34878D82A}">
                    <a16:rowId xmlns:a16="http://schemas.microsoft.com/office/drawing/2014/main" val="10000"/>
                  </a:ext>
                </a:extLst>
              </a:tr>
              <a:tr h="198467">
                <a:tc>
                  <a:txBody>
                    <a:bodyPr/>
                    <a:lstStyle/>
                    <a:p>
                      <a:pPr marL="0" marR="0" lvl="0" indent="0" algn="ctr" rtl="0">
                        <a:lnSpc>
                          <a:spcPct val="114000"/>
                        </a:lnSpc>
                        <a:spcBef>
                          <a:spcPts val="0"/>
                        </a:spcBef>
                        <a:spcAft>
                          <a:spcPts val="0"/>
                        </a:spcAft>
                        <a:buClr>
                          <a:srgbClr val="000000"/>
                        </a:buClr>
                        <a:buSzPts val="1100"/>
                        <a:buFont typeface="Arial"/>
                        <a:buNone/>
                      </a:pPr>
                      <a:r>
                        <a:rPr lang="en-GB" sz="1200" b="1" u="none" strike="noStrike" cap="none" dirty="0">
                          <a:latin typeface="Gill Sans" panose="020B0604020202020204" charset="0"/>
                        </a:rPr>
                        <a:t>2.5</a:t>
                      </a:r>
                      <a:endParaRPr sz="1200" b="1" i="0" u="none" strike="noStrike" cap="none" dirty="0">
                        <a:solidFill>
                          <a:srgbClr val="3F3F76"/>
                        </a:solidFill>
                        <a:latin typeface="Gill Sans" panose="020B0604020202020204" charset="0"/>
                        <a:ea typeface="Arial"/>
                        <a:cs typeface="Arial"/>
                        <a:sym typeface="Arial"/>
                      </a:endParaRPr>
                    </a:p>
                  </a:txBody>
                  <a:tcPr marL="7625" marR="7625" marT="7625" marB="0" anchor="b">
                    <a:solidFill>
                      <a:srgbClr val="D8E2F3"/>
                    </a:solidFill>
                  </a:tcPr>
                </a:tc>
                <a:tc>
                  <a:txBody>
                    <a:bodyPr/>
                    <a:lstStyle/>
                    <a:p>
                      <a:pPr marL="0" marR="0" lvl="0" indent="0" algn="l"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DRPP Processing Fee in USD cents</a:t>
                      </a:r>
                      <a:endParaRPr sz="1200" b="1" i="0" u="none" strike="noStrike" cap="none">
                        <a:solidFill>
                          <a:srgbClr val="000000"/>
                        </a:solidFill>
                        <a:latin typeface="Gill Sans" panose="020B0604020202020204" charset="0"/>
                        <a:ea typeface="Arial"/>
                        <a:cs typeface="Arial"/>
                        <a:sym typeface="Arial"/>
                      </a:endParaRPr>
                    </a:p>
                  </a:txBody>
                  <a:tcPr marL="7625" marR="7625" marT="7625" marB="0" anchor="b"/>
                </a:tc>
                <a:extLst>
                  <a:ext uri="{0D108BD9-81ED-4DB2-BD59-A6C34878D82A}">
                    <a16:rowId xmlns:a16="http://schemas.microsoft.com/office/drawing/2014/main" val="10001"/>
                  </a:ext>
                </a:extLst>
              </a:tr>
              <a:tr h="198467">
                <a:tc>
                  <a:txBody>
                    <a:bodyPr/>
                    <a:lstStyle/>
                    <a:p>
                      <a:pPr marL="0" marR="0" lvl="0" indent="0" algn="ctr"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0.50%</a:t>
                      </a:r>
                      <a:endParaRPr sz="1200" b="1" i="0" u="none" strike="noStrike" cap="none">
                        <a:solidFill>
                          <a:srgbClr val="3F3F76"/>
                        </a:solidFill>
                        <a:latin typeface="Gill Sans" panose="020B0604020202020204" charset="0"/>
                        <a:ea typeface="Arial"/>
                        <a:cs typeface="Arial"/>
                        <a:sym typeface="Arial"/>
                      </a:endParaRPr>
                    </a:p>
                  </a:txBody>
                  <a:tcPr marL="7625" marR="7625" marT="7625" marB="0" anchor="b">
                    <a:solidFill>
                      <a:srgbClr val="D8E2F3"/>
                    </a:solidFill>
                  </a:tcPr>
                </a:tc>
                <a:tc>
                  <a:txBody>
                    <a:bodyPr/>
                    <a:lstStyle/>
                    <a:p>
                      <a:pPr marL="0" marR="0" lvl="0" indent="0" algn="l"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DFSP Processing Costs over and above DRPP costs</a:t>
                      </a:r>
                      <a:endParaRPr sz="1200" b="1" i="0" u="none" strike="noStrike" cap="none">
                        <a:solidFill>
                          <a:srgbClr val="000000"/>
                        </a:solidFill>
                        <a:latin typeface="Gill Sans" panose="020B0604020202020204" charset="0"/>
                        <a:ea typeface="Arial"/>
                        <a:cs typeface="Arial"/>
                        <a:sym typeface="Arial"/>
                      </a:endParaRPr>
                    </a:p>
                  </a:txBody>
                  <a:tcPr marL="7625" marR="7625" marT="7625" marB="0" anchor="b"/>
                </a:tc>
                <a:extLst>
                  <a:ext uri="{0D108BD9-81ED-4DB2-BD59-A6C34878D82A}">
                    <a16:rowId xmlns:a16="http://schemas.microsoft.com/office/drawing/2014/main" val="10002"/>
                  </a:ext>
                </a:extLst>
              </a:tr>
              <a:tr h="198467">
                <a:tc>
                  <a:txBody>
                    <a:bodyPr/>
                    <a:lstStyle/>
                    <a:p>
                      <a:pPr marL="0" marR="0" lvl="0" indent="0" algn="ctr" rtl="0">
                        <a:lnSpc>
                          <a:spcPct val="114000"/>
                        </a:lnSpc>
                        <a:spcBef>
                          <a:spcPts val="0"/>
                        </a:spcBef>
                        <a:spcAft>
                          <a:spcPts val="0"/>
                        </a:spcAft>
                        <a:buClr>
                          <a:srgbClr val="000000"/>
                        </a:buClr>
                        <a:buSzPts val="1100"/>
                        <a:buFont typeface="Arial"/>
                        <a:buNone/>
                      </a:pPr>
                      <a:r>
                        <a:rPr lang="en-GB" sz="1200" b="1" u="none" strike="noStrike" cap="none">
                          <a:latin typeface="Gill Sans" panose="020B0604020202020204" charset="0"/>
                        </a:rPr>
                        <a:t>1%</a:t>
                      </a:r>
                      <a:endParaRPr sz="1200" b="1" i="0" u="none" strike="noStrike" cap="none">
                        <a:solidFill>
                          <a:srgbClr val="3F3F76"/>
                        </a:solidFill>
                        <a:latin typeface="Gill Sans" panose="020B0604020202020204" charset="0"/>
                        <a:ea typeface="Arial"/>
                        <a:cs typeface="Arial"/>
                        <a:sym typeface="Arial"/>
                      </a:endParaRPr>
                    </a:p>
                  </a:txBody>
                  <a:tcPr marL="7625" marR="7625" marT="7625" marB="0" anchor="b">
                    <a:solidFill>
                      <a:srgbClr val="D8E2F3"/>
                    </a:solidFill>
                  </a:tcPr>
                </a:tc>
                <a:tc>
                  <a:txBody>
                    <a:bodyPr/>
                    <a:lstStyle/>
                    <a:p>
                      <a:pPr marL="0" marR="0" lvl="0" indent="0" algn="l" rtl="0">
                        <a:lnSpc>
                          <a:spcPct val="114000"/>
                        </a:lnSpc>
                        <a:spcBef>
                          <a:spcPts val="0"/>
                        </a:spcBef>
                        <a:spcAft>
                          <a:spcPts val="0"/>
                        </a:spcAft>
                        <a:buClr>
                          <a:srgbClr val="000000"/>
                        </a:buClr>
                        <a:buSzPts val="1100"/>
                        <a:buFont typeface="Arial"/>
                        <a:buNone/>
                      </a:pPr>
                      <a:r>
                        <a:rPr lang="en-GB" sz="1200" b="1" u="none" strike="noStrike" cap="none" dirty="0">
                          <a:latin typeface="Gill Sans" panose="020B0604020202020204" charset="0"/>
                        </a:rPr>
                        <a:t>Currency Conversion Cost</a:t>
                      </a:r>
                      <a:endParaRPr sz="1200" b="1" i="0" u="none" strike="noStrike" cap="none" dirty="0">
                        <a:solidFill>
                          <a:srgbClr val="000000"/>
                        </a:solidFill>
                        <a:latin typeface="Gill Sans" panose="020B0604020202020204" charset="0"/>
                        <a:ea typeface="Arial"/>
                        <a:cs typeface="Arial"/>
                        <a:sym typeface="Arial"/>
                      </a:endParaRPr>
                    </a:p>
                  </a:txBody>
                  <a:tcPr marL="7625" marR="7625" marT="7625"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703193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22"/>
          <p:cNvSpPr txBox="1">
            <a:spLocks noGrp="1"/>
          </p:cNvSpPr>
          <p:nvPr>
            <p:ph type="sldNum" idx="12"/>
          </p:nvPr>
        </p:nvSpPr>
        <p:spPr>
          <a:xfrm>
            <a:off x="8610600" y="6356350"/>
            <a:ext cx="2743200" cy="365100"/>
          </a:xfrm>
          <a:prstGeom prst="rect">
            <a:avLst/>
          </a:prstGeom>
          <a:noFill/>
          <a:ln>
            <a:noFill/>
          </a:ln>
        </p:spPr>
        <p:txBody>
          <a:bodyPr spcFirstLastPara="1" wrap="square" lIns="121900" tIns="121900" rIns="121900" bIns="121900" anchor="ctr" anchorCtr="0">
            <a:normAutofit fontScale="77500" lnSpcReduction="20000"/>
          </a:bodyPr>
          <a:lstStyle/>
          <a:p>
            <a:pPr marL="0" lvl="0" indent="0" algn="r" rtl="0">
              <a:lnSpc>
                <a:spcPct val="100000"/>
              </a:lnSpc>
              <a:spcBef>
                <a:spcPts val="0"/>
              </a:spcBef>
              <a:spcAft>
                <a:spcPts val="0"/>
              </a:spcAft>
              <a:buClr>
                <a:srgbClr val="000000"/>
              </a:buClr>
              <a:buSzPct val="100000"/>
              <a:buFont typeface="Arial"/>
              <a:buNone/>
            </a:pPr>
            <a:fld id="{00000000-1234-1234-1234-123412341234}" type="slidenum">
              <a:rPr lang="en-GB" sz="1200">
                <a:solidFill>
                  <a:srgbClr val="888888"/>
                </a:solidFill>
                <a:latin typeface="Calibri"/>
                <a:ea typeface="Calibri"/>
                <a:cs typeface="Calibri"/>
                <a:sym typeface="Calibri"/>
              </a:rPr>
              <a:t>21</a:t>
            </a:fld>
            <a:endParaRPr sz="1200">
              <a:solidFill>
                <a:srgbClr val="888888"/>
              </a:solidFill>
              <a:latin typeface="Calibri"/>
              <a:ea typeface="Calibri"/>
              <a:cs typeface="Calibri"/>
              <a:sym typeface="Calibri"/>
            </a:endParaRPr>
          </a:p>
        </p:txBody>
      </p:sp>
      <p:sp>
        <p:nvSpPr>
          <p:cNvPr id="549" name="Google Shape;549;p22"/>
          <p:cNvSpPr txBox="1"/>
          <p:nvPr/>
        </p:nvSpPr>
        <p:spPr>
          <a:xfrm>
            <a:off x="3145800" y="1430550"/>
            <a:ext cx="4743300" cy="754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3700" b="0" i="0" u="none" strike="noStrike" cap="none">
              <a:solidFill>
                <a:schemeClr val="dk1"/>
              </a:solidFill>
              <a:latin typeface="Montserrat"/>
              <a:ea typeface="Montserrat"/>
              <a:cs typeface="Montserrat"/>
              <a:sym typeface="Montserrat"/>
            </a:endParaRPr>
          </a:p>
        </p:txBody>
      </p:sp>
      <p:sp>
        <p:nvSpPr>
          <p:cNvPr id="550" name="Google Shape;550;p22"/>
          <p:cNvSpPr txBox="1"/>
          <p:nvPr/>
        </p:nvSpPr>
        <p:spPr>
          <a:xfrm>
            <a:off x="1902875" y="2701650"/>
            <a:ext cx="6567300" cy="2218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2"/>
              </a:solidFill>
              <a:latin typeface="Montserrat"/>
              <a:ea typeface="Montserrat"/>
              <a:cs typeface="Montserrat"/>
              <a:sym typeface="Montserrat"/>
            </a:endParaRPr>
          </a:p>
        </p:txBody>
      </p:sp>
      <p:pic>
        <p:nvPicPr>
          <p:cNvPr id="551" name="Google Shape;551;p22"/>
          <p:cNvPicPr preferRelativeResize="0"/>
          <p:nvPr/>
        </p:nvPicPr>
        <p:blipFill rotWithShape="1">
          <a:blip r:embed="rId3">
            <a:alphaModFix/>
          </a:blip>
          <a:srcRect/>
          <a:stretch/>
        </p:blipFill>
        <p:spPr>
          <a:xfrm>
            <a:off x="576375" y="1835275"/>
            <a:ext cx="11039251" cy="2896925"/>
          </a:xfrm>
          <a:prstGeom prst="rect">
            <a:avLst/>
          </a:prstGeom>
          <a:noFill/>
          <a:ln>
            <a:noFill/>
          </a:ln>
        </p:spPr>
      </p:pic>
      <p:pic>
        <p:nvPicPr>
          <p:cNvPr id="552" name="Google Shape;552;p22"/>
          <p:cNvPicPr preferRelativeResize="0"/>
          <p:nvPr/>
        </p:nvPicPr>
        <p:blipFill rotWithShape="1">
          <a:blip r:embed="rId4">
            <a:alphaModFix/>
          </a:blip>
          <a:srcRect/>
          <a:stretch/>
        </p:blipFill>
        <p:spPr>
          <a:xfrm>
            <a:off x="4112325" y="5351575"/>
            <a:ext cx="5610225" cy="1323975"/>
          </a:xfrm>
          <a:prstGeom prst="rect">
            <a:avLst/>
          </a:prstGeom>
          <a:noFill/>
          <a:ln>
            <a:noFill/>
          </a:ln>
        </p:spPr>
      </p:pic>
      <p:sp>
        <p:nvSpPr>
          <p:cNvPr id="553" name="Google Shape;553;p22"/>
          <p:cNvSpPr txBox="1"/>
          <p:nvPr/>
        </p:nvSpPr>
        <p:spPr>
          <a:xfrm>
            <a:off x="576375" y="1281175"/>
            <a:ext cx="946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2"/>
              </a:buClr>
              <a:buSzPts val="2400"/>
              <a:buFont typeface="Roboto"/>
              <a:buNone/>
            </a:pPr>
            <a:r>
              <a:rPr lang="en-GB" sz="2400" b="0" i="0" u="none" strike="noStrike" cap="none">
                <a:solidFill>
                  <a:schemeClr val="dk2"/>
                </a:solidFill>
                <a:latin typeface="Roboto"/>
                <a:ea typeface="Roboto"/>
                <a:cs typeface="Roboto"/>
                <a:sym typeface="Roboto"/>
              </a:rPr>
              <a:t>Staging</a:t>
            </a:r>
            <a:endParaRPr sz="2400" b="0" i="0" u="none" strike="noStrike" cap="none">
              <a:solidFill>
                <a:schemeClr val="dk2"/>
              </a:solidFill>
              <a:latin typeface="Roboto"/>
              <a:ea typeface="Roboto"/>
              <a:cs typeface="Roboto"/>
              <a:sym typeface="Roboto"/>
            </a:endParaRPr>
          </a:p>
        </p:txBody>
      </p:sp>
      <p:sp>
        <p:nvSpPr>
          <p:cNvPr id="554" name="Google Shape;554;p22"/>
          <p:cNvSpPr txBox="1"/>
          <p:nvPr/>
        </p:nvSpPr>
        <p:spPr>
          <a:xfrm>
            <a:off x="983015" y="4919850"/>
            <a:ext cx="9464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2"/>
              </a:buClr>
              <a:buSzPts val="2400"/>
              <a:buFont typeface="Roboto"/>
              <a:buNone/>
            </a:pPr>
            <a:r>
              <a:rPr lang="en-GB" sz="2400" b="0" i="0" u="none" strike="noStrike" cap="none">
                <a:solidFill>
                  <a:schemeClr val="dk2"/>
                </a:solidFill>
                <a:latin typeface="Roboto"/>
                <a:ea typeface="Roboto"/>
                <a:cs typeface="Roboto"/>
                <a:sym typeface="Roboto"/>
              </a:rPr>
              <a:t>Production</a:t>
            </a:r>
            <a:endParaRPr sz="2400" b="0" i="0" u="none" strike="noStrike" cap="none">
              <a:solidFill>
                <a:schemeClr val="dk2"/>
              </a:solidFill>
              <a:latin typeface="Roboto"/>
              <a:ea typeface="Roboto"/>
              <a:cs typeface="Roboto"/>
              <a:sym typeface="Roboto"/>
            </a:endParaRPr>
          </a:p>
        </p:txBody>
      </p:sp>
      <p:sp>
        <p:nvSpPr>
          <p:cNvPr id="555" name="Google Shape;555;p22"/>
          <p:cNvSpPr txBox="1">
            <a:spLocks noGrp="1"/>
          </p:cNvSpPr>
          <p:nvPr>
            <p:ph type="title"/>
          </p:nvPr>
        </p:nvSpPr>
        <p:spPr>
          <a:xfrm>
            <a:off x="574850" y="339429"/>
            <a:ext cx="10515600" cy="64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ct val="45454"/>
              <a:buFont typeface="Calibri"/>
              <a:buNone/>
            </a:pPr>
            <a:r>
              <a:rPr lang="en-GB" sz="3200" b="1" dirty="0">
                <a:latin typeface="Gill Sans" panose="020B0604020202020204" charset="0"/>
              </a:rPr>
              <a:t>DRPP Status</a:t>
            </a:r>
            <a:endParaRPr sz="3200" b="1" dirty="0">
              <a:latin typeface="Gill Sans" panose="020B060402020202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E8FCF009-C4D2-684C-790C-2E90A350BF4B}"/>
            </a:ext>
          </a:extLst>
        </p:cNvPr>
        <p:cNvGrpSpPr/>
        <p:nvPr/>
      </p:nvGrpSpPr>
      <p:grpSpPr>
        <a:xfrm>
          <a:off x="0" y="0"/>
          <a:ext cx="0" cy="0"/>
          <a:chOff x="0" y="0"/>
          <a:chExt cx="0" cy="0"/>
        </a:xfrm>
      </p:grpSpPr>
      <p:sp>
        <p:nvSpPr>
          <p:cNvPr id="144" name="Google Shape;144;p3">
            <a:extLst>
              <a:ext uri="{FF2B5EF4-FFF2-40B4-BE49-F238E27FC236}">
                <a16:creationId xmlns:a16="http://schemas.microsoft.com/office/drawing/2014/main" id="{E300689D-F850-9736-8621-C5A463B502C7}"/>
              </a:ext>
            </a:extLst>
          </p:cNvPr>
          <p:cNvSpPr txBox="1"/>
          <p:nvPr/>
        </p:nvSpPr>
        <p:spPr>
          <a:xfrm>
            <a:off x="946150" y="393180"/>
            <a:ext cx="10299700" cy="5355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GB" sz="3200" b="1" i="0" u="none" strike="noStrike" cap="none" dirty="0">
                <a:solidFill>
                  <a:schemeClr val="lt1"/>
                </a:solidFill>
                <a:latin typeface="Gill Sans"/>
                <a:ea typeface="Gill Sans"/>
                <a:cs typeface="Gill Sans"/>
                <a:sym typeface="Gill Sans"/>
              </a:rPr>
              <a:t>Regional Outcomes</a:t>
            </a:r>
            <a:endParaRPr sz="1400" b="0" i="0" u="none" strike="noStrike" cap="none" dirty="0">
              <a:solidFill>
                <a:srgbClr val="000000"/>
              </a:solidFill>
              <a:latin typeface="Arial"/>
              <a:ea typeface="Arial"/>
              <a:cs typeface="Arial"/>
              <a:sym typeface="Arial"/>
            </a:endParaRPr>
          </a:p>
        </p:txBody>
      </p:sp>
      <p:grpSp>
        <p:nvGrpSpPr>
          <p:cNvPr id="147" name="Google Shape;147;p3">
            <a:extLst>
              <a:ext uri="{FF2B5EF4-FFF2-40B4-BE49-F238E27FC236}">
                <a16:creationId xmlns:a16="http://schemas.microsoft.com/office/drawing/2014/main" id="{5A022331-0C77-9B59-EF87-DEE9794846E5}"/>
              </a:ext>
            </a:extLst>
          </p:cNvPr>
          <p:cNvGrpSpPr/>
          <p:nvPr/>
        </p:nvGrpSpPr>
        <p:grpSpPr>
          <a:xfrm>
            <a:off x="313776" y="1786706"/>
            <a:ext cx="701666" cy="3821823"/>
            <a:chOff x="6260626" y="2052597"/>
            <a:chExt cx="701666" cy="3821823"/>
          </a:xfrm>
        </p:grpSpPr>
        <p:pic>
          <p:nvPicPr>
            <p:cNvPr id="148" name="Google Shape;148;p3">
              <a:extLst>
                <a:ext uri="{FF2B5EF4-FFF2-40B4-BE49-F238E27FC236}">
                  <a16:creationId xmlns:a16="http://schemas.microsoft.com/office/drawing/2014/main" id="{93BB982F-38DA-2237-0CAF-425FE12B183C}"/>
                </a:ext>
              </a:extLst>
            </p:cNvPr>
            <p:cNvPicPr preferRelativeResize="0"/>
            <p:nvPr/>
          </p:nvPicPr>
          <p:blipFill rotWithShape="1">
            <a:blip r:embed="rId3">
              <a:alphaModFix/>
            </a:blip>
            <a:srcRect/>
            <a:stretch/>
          </p:blipFill>
          <p:spPr>
            <a:xfrm>
              <a:off x="6260626" y="2052597"/>
              <a:ext cx="666102" cy="633989"/>
            </a:xfrm>
            <a:prstGeom prst="rect">
              <a:avLst/>
            </a:prstGeom>
            <a:noFill/>
            <a:ln>
              <a:noFill/>
            </a:ln>
          </p:spPr>
        </p:pic>
        <p:pic>
          <p:nvPicPr>
            <p:cNvPr id="149" name="Google Shape;149;p3">
              <a:extLst>
                <a:ext uri="{FF2B5EF4-FFF2-40B4-BE49-F238E27FC236}">
                  <a16:creationId xmlns:a16="http://schemas.microsoft.com/office/drawing/2014/main" id="{F1E9F9B4-43BD-8E85-85EB-86B5612CEFA2}"/>
                </a:ext>
              </a:extLst>
            </p:cNvPr>
            <p:cNvPicPr preferRelativeResize="0"/>
            <p:nvPr/>
          </p:nvPicPr>
          <p:blipFill rotWithShape="1">
            <a:blip r:embed="rId4">
              <a:alphaModFix/>
            </a:blip>
            <a:srcRect/>
            <a:stretch/>
          </p:blipFill>
          <p:spPr>
            <a:xfrm>
              <a:off x="6317227" y="2937895"/>
              <a:ext cx="576334" cy="548549"/>
            </a:xfrm>
            <a:prstGeom prst="rect">
              <a:avLst/>
            </a:prstGeom>
            <a:noFill/>
            <a:ln>
              <a:noFill/>
            </a:ln>
          </p:spPr>
        </p:pic>
        <p:pic>
          <p:nvPicPr>
            <p:cNvPr id="150" name="Google Shape;150;p3">
              <a:extLst>
                <a:ext uri="{FF2B5EF4-FFF2-40B4-BE49-F238E27FC236}">
                  <a16:creationId xmlns:a16="http://schemas.microsoft.com/office/drawing/2014/main" id="{052AE807-0AA2-24BE-55C4-450591FA6C7C}"/>
                </a:ext>
              </a:extLst>
            </p:cNvPr>
            <p:cNvPicPr preferRelativeResize="0"/>
            <p:nvPr/>
          </p:nvPicPr>
          <p:blipFill rotWithShape="1">
            <a:blip r:embed="rId5">
              <a:alphaModFix/>
            </a:blip>
            <a:srcRect/>
            <a:stretch/>
          </p:blipFill>
          <p:spPr>
            <a:xfrm>
              <a:off x="6323511" y="3690860"/>
              <a:ext cx="638781" cy="607985"/>
            </a:xfrm>
            <a:prstGeom prst="rect">
              <a:avLst/>
            </a:prstGeom>
            <a:noFill/>
            <a:ln>
              <a:noFill/>
            </a:ln>
          </p:spPr>
        </p:pic>
        <p:pic>
          <p:nvPicPr>
            <p:cNvPr id="151" name="Google Shape;151;p3">
              <a:extLst>
                <a:ext uri="{FF2B5EF4-FFF2-40B4-BE49-F238E27FC236}">
                  <a16:creationId xmlns:a16="http://schemas.microsoft.com/office/drawing/2014/main" id="{1CF6A562-A041-BEFF-5276-CF8601A0F94F}"/>
                </a:ext>
              </a:extLst>
            </p:cNvPr>
            <p:cNvPicPr preferRelativeResize="0"/>
            <p:nvPr/>
          </p:nvPicPr>
          <p:blipFill rotWithShape="1">
            <a:blip r:embed="rId6">
              <a:alphaModFix/>
            </a:blip>
            <a:srcRect/>
            <a:stretch/>
          </p:blipFill>
          <p:spPr>
            <a:xfrm>
              <a:off x="6320895" y="5271388"/>
              <a:ext cx="633577" cy="603032"/>
            </a:xfrm>
            <a:prstGeom prst="rect">
              <a:avLst/>
            </a:prstGeom>
            <a:noFill/>
            <a:ln>
              <a:noFill/>
            </a:ln>
          </p:spPr>
        </p:pic>
        <p:pic>
          <p:nvPicPr>
            <p:cNvPr id="152" name="Google Shape;152;p3">
              <a:extLst>
                <a:ext uri="{FF2B5EF4-FFF2-40B4-BE49-F238E27FC236}">
                  <a16:creationId xmlns:a16="http://schemas.microsoft.com/office/drawing/2014/main" id="{C7F6737D-0B7B-D67B-1604-DC55BA559747}"/>
                </a:ext>
              </a:extLst>
            </p:cNvPr>
            <p:cNvPicPr preferRelativeResize="0"/>
            <p:nvPr/>
          </p:nvPicPr>
          <p:blipFill rotWithShape="1">
            <a:blip r:embed="rId7">
              <a:alphaModFix/>
            </a:blip>
            <a:srcRect/>
            <a:stretch/>
          </p:blipFill>
          <p:spPr>
            <a:xfrm>
              <a:off x="6382702" y="4544407"/>
              <a:ext cx="481363" cy="458156"/>
            </a:xfrm>
            <a:prstGeom prst="rect">
              <a:avLst/>
            </a:prstGeom>
            <a:noFill/>
            <a:ln>
              <a:noFill/>
            </a:ln>
          </p:spPr>
        </p:pic>
      </p:grpSp>
      <p:pic>
        <p:nvPicPr>
          <p:cNvPr id="4" name="Picture 3">
            <a:extLst>
              <a:ext uri="{FF2B5EF4-FFF2-40B4-BE49-F238E27FC236}">
                <a16:creationId xmlns:a16="http://schemas.microsoft.com/office/drawing/2014/main" id="{6EB2AEF5-CD6F-182E-F3BD-8874C144AB4D}"/>
              </a:ext>
            </a:extLst>
          </p:cNvPr>
          <p:cNvPicPr>
            <a:picLocks noChangeAspect="1"/>
          </p:cNvPicPr>
          <p:nvPr/>
        </p:nvPicPr>
        <p:blipFill>
          <a:blip r:embed="rId8"/>
          <a:srcRect r="2087"/>
          <a:stretch/>
        </p:blipFill>
        <p:spPr>
          <a:xfrm>
            <a:off x="5358816" y="1224574"/>
            <a:ext cx="6815470" cy="5633425"/>
          </a:xfrm>
          <a:prstGeom prst="rect">
            <a:avLst/>
          </a:prstGeom>
          <a:effectLst>
            <a:softEdge rad="127000"/>
          </a:effectLst>
        </p:spPr>
      </p:pic>
      <p:pic>
        <p:nvPicPr>
          <p:cNvPr id="2" name="Picture 1" descr="A red circle with blue text&#10;&#10;AI-generated content may be incorrect.">
            <a:extLst>
              <a:ext uri="{FF2B5EF4-FFF2-40B4-BE49-F238E27FC236}">
                <a16:creationId xmlns:a16="http://schemas.microsoft.com/office/drawing/2014/main" id="{8A3E7489-6409-237D-5574-0412CFFC8224}"/>
              </a:ext>
            </a:extLst>
          </p:cNvPr>
          <p:cNvPicPr>
            <a:picLocks noChangeAspect="1"/>
          </p:cNvPicPr>
          <p:nvPr/>
        </p:nvPicPr>
        <p:blipFill>
          <a:blip r:embed="rId9"/>
          <a:stretch>
            <a:fillRect/>
          </a:stretch>
        </p:blipFill>
        <p:spPr>
          <a:xfrm>
            <a:off x="11674572" y="6339854"/>
            <a:ext cx="448219" cy="448219"/>
          </a:xfrm>
          <a:prstGeom prst="flowChartConnector">
            <a:avLst/>
          </a:prstGeom>
        </p:spPr>
      </p:pic>
      <p:sp>
        <p:nvSpPr>
          <p:cNvPr id="146" name="Google Shape;146;p3">
            <a:extLst>
              <a:ext uri="{FF2B5EF4-FFF2-40B4-BE49-F238E27FC236}">
                <a16:creationId xmlns:a16="http://schemas.microsoft.com/office/drawing/2014/main" id="{F5354EEA-5868-E982-1358-DF6CD184B8FF}"/>
              </a:ext>
            </a:extLst>
          </p:cNvPr>
          <p:cNvSpPr txBox="1"/>
          <p:nvPr/>
        </p:nvSpPr>
        <p:spPr>
          <a:xfrm>
            <a:off x="1082842" y="1861137"/>
            <a:ext cx="4815591" cy="4351338"/>
          </a:xfrm>
          <a:prstGeom prst="rect">
            <a:avLst/>
          </a:prstGeom>
          <a:noFill/>
          <a:ln>
            <a:noFill/>
          </a:ln>
        </p:spPr>
        <p:txBody>
          <a:bodyPr spcFirstLastPara="1" wrap="square" lIns="91425" tIns="45700" rIns="91425" bIns="45700" anchor="t" anchorCtr="0">
            <a:normAutofit/>
          </a:bodyPr>
          <a:lstStyle/>
          <a:p>
            <a:pPr marL="514350" marR="0" lvl="0" indent="-514350" algn="l" rtl="0">
              <a:lnSpc>
                <a:spcPct val="100000"/>
              </a:lnSpc>
              <a:spcBef>
                <a:spcPts val="0"/>
              </a:spcBef>
              <a:spcAft>
                <a:spcPts val="0"/>
              </a:spcAft>
              <a:buClr>
                <a:schemeClr val="dk1"/>
              </a:buClr>
              <a:buSzPts val="2000"/>
              <a:buFont typeface="Calibri"/>
              <a:buAutoNum type="arabicPeriod"/>
            </a:pPr>
            <a:r>
              <a:rPr lang="en-GB" sz="2000" b="1" i="0" u="none" strike="noStrike" cap="none" dirty="0">
                <a:solidFill>
                  <a:srgbClr val="111111"/>
                </a:solidFill>
                <a:latin typeface="Gill Sans" panose="020B0604020202020204" charset="0"/>
                <a:ea typeface="Calibri"/>
                <a:cs typeface="Calibri"/>
                <a:sym typeface="Calibri"/>
              </a:rPr>
              <a:t>Equitable inclusion of citizens and all classes of traders </a:t>
            </a:r>
            <a:endParaRPr sz="1400" b="0" i="0" u="none" strike="noStrike" cap="none" dirty="0">
              <a:solidFill>
                <a:srgbClr val="111111"/>
              </a:solidFill>
              <a:latin typeface="Gill Sans" panose="020B0604020202020204" charset="0"/>
              <a:sym typeface="Arial"/>
            </a:endParaRPr>
          </a:p>
          <a:p>
            <a:pPr marL="514350" marR="0" lvl="0" indent="-514350" algn="l" rtl="0">
              <a:lnSpc>
                <a:spcPct val="100000"/>
              </a:lnSpc>
              <a:spcBef>
                <a:spcPts val="1800"/>
              </a:spcBef>
              <a:spcAft>
                <a:spcPts val="0"/>
              </a:spcAft>
              <a:buClr>
                <a:schemeClr val="dk1"/>
              </a:buClr>
              <a:buSzPts val="2000"/>
              <a:buFont typeface="Calibri"/>
              <a:buAutoNum type="arabicPeriod"/>
            </a:pPr>
            <a:r>
              <a:rPr lang="en-GB" sz="2000" b="1" i="0" u="none" strike="noStrike" cap="none" dirty="0">
                <a:solidFill>
                  <a:srgbClr val="111111"/>
                </a:solidFill>
                <a:latin typeface="Gill Sans" panose="020B0604020202020204" charset="0"/>
                <a:ea typeface="Calibri"/>
                <a:cs typeface="Calibri"/>
                <a:sym typeface="Calibri"/>
              </a:rPr>
              <a:t>Participation of MSMEs in formal Regional Trade</a:t>
            </a:r>
            <a:endParaRPr sz="1400" b="0" i="0" u="none" strike="noStrike" cap="none" dirty="0">
              <a:solidFill>
                <a:srgbClr val="111111"/>
              </a:solidFill>
              <a:latin typeface="Gill Sans" panose="020B0604020202020204" charset="0"/>
              <a:sym typeface="Arial"/>
            </a:endParaRPr>
          </a:p>
          <a:p>
            <a:pPr marL="514350" marR="0" lvl="0" indent="-514350" algn="l" rtl="0">
              <a:lnSpc>
                <a:spcPct val="100000"/>
              </a:lnSpc>
              <a:spcBef>
                <a:spcPts val="1800"/>
              </a:spcBef>
              <a:spcAft>
                <a:spcPts val="0"/>
              </a:spcAft>
              <a:buClr>
                <a:schemeClr val="dk1"/>
              </a:buClr>
              <a:buSzPts val="2000"/>
              <a:buFont typeface="Calibri"/>
              <a:buAutoNum type="arabicPeriod"/>
            </a:pPr>
            <a:r>
              <a:rPr lang="en-GB" sz="2000" b="1" i="0" u="none" strike="noStrike" cap="none" dirty="0">
                <a:solidFill>
                  <a:srgbClr val="111111"/>
                </a:solidFill>
                <a:latin typeface="Gill Sans" panose="020B0604020202020204" charset="0"/>
                <a:ea typeface="Calibri"/>
                <a:cs typeface="Calibri"/>
                <a:sym typeface="Calibri"/>
              </a:rPr>
              <a:t>Increased Volumes of cross-border Transactions</a:t>
            </a:r>
            <a:endParaRPr sz="1400" b="0" i="0" u="none" strike="noStrike" cap="none" dirty="0">
              <a:solidFill>
                <a:srgbClr val="111111"/>
              </a:solidFill>
              <a:latin typeface="Gill Sans" panose="020B0604020202020204" charset="0"/>
              <a:sym typeface="Arial"/>
            </a:endParaRPr>
          </a:p>
          <a:p>
            <a:pPr marL="514350" marR="0" lvl="0" indent="-514350" algn="l" rtl="0">
              <a:lnSpc>
                <a:spcPct val="100000"/>
              </a:lnSpc>
              <a:spcBef>
                <a:spcPts val="1800"/>
              </a:spcBef>
              <a:spcAft>
                <a:spcPts val="0"/>
              </a:spcAft>
              <a:buClr>
                <a:schemeClr val="dk1"/>
              </a:buClr>
              <a:buSzPts val="2000"/>
              <a:buFont typeface="Calibri"/>
              <a:buAutoNum type="arabicPeriod"/>
            </a:pPr>
            <a:r>
              <a:rPr lang="en-GB" sz="2000" b="1" i="0" u="none" strike="noStrike" cap="none" dirty="0">
                <a:solidFill>
                  <a:srgbClr val="111111"/>
                </a:solidFill>
                <a:latin typeface="Gill Sans" panose="020B0604020202020204" charset="0"/>
                <a:ea typeface="Calibri"/>
                <a:cs typeface="Calibri"/>
                <a:sym typeface="Calibri"/>
              </a:rPr>
              <a:t>Scaled access for Forex Providers</a:t>
            </a:r>
            <a:endParaRPr sz="1400" b="0" i="0" u="none" strike="noStrike" cap="none" dirty="0">
              <a:solidFill>
                <a:srgbClr val="111111"/>
              </a:solidFill>
              <a:latin typeface="Gill Sans" panose="020B0604020202020204" charset="0"/>
              <a:sym typeface="Arial"/>
            </a:endParaRPr>
          </a:p>
          <a:p>
            <a:pPr marL="514350" marR="0" lvl="0" indent="-514350" algn="l" rtl="0">
              <a:lnSpc>
                <a:spcPct val="100000"/>
              </a:lnSpc>
              <a:spcBef>
                <a:spcPts val="1800"/>
              </a:spcBef>
              <a:spcAft>
                <a:spcPts val="0"/>
              </a:spcAft>
              <a:buClr>
                <a:schemeClr val="dk1"/>
              </a:buClr>
              <a:buSzPts val="2000"/>
              <a:buFont typeface="Calibri"/>
              <a:buAutoNum type="arabicPeriod"/>
            </a:pPr>
            <a:r>
              <a:rPr lang="en-GB" sz="2000" b="1" i="0" u="none" strike="noStrike" cap="none" dirty="0">
                <a:solidFill>
                  <a:srgbClr val="111111"/>
                </a:solidFill>
                <a:latin typeface="Gill Sans" panose="020B0604020202020204" charset="0"/>
                <a:ea typeface="Calibri"/>
                <a:cs typeface="Calibri"/>
                <a:sym typeface="Calibri"/>
              </a:rPr>
              <a:t>Increased visibility of African Products within the Regional Markets</a:t>
            </a:r>
            <a:endParaRPr sz="1400" b="0" i="0" u="none" strike="noStrike" cap="none" dirty="0">
              <a:solidFill>
                <a:srgbClr val="111111"/>
              </a:solidFill>
              <a:latin typeface="Gill Sans" panose="020B0604020202020204" charset="0"/>
              <a:sym typeface="Arial"/>
            </a:endParaRPr>
          </a:p>
          <a:p>
            <a:pPr marL="0" marR="0" lvl="0" indent="0" algn="l" rtl="0">
              <a:lnSpc>
                <a:spcPct val="90000"/>
              </a:lnSpc>
              <a:spcBef>
                <a:spcPts val="1000"/>
              </a:spcBef>
              <a:spcAft>
                <a:spcPts val="0"/>
              </a:spcAft>
              <a:buClr>
                <a:schemeClr val="dk1"/>
              </a:buClr>
              <a:buSzPts val="2000"/>
              <a:buFont typeface="Arial"/>
              <a:buNone/>
            </a:pPr>
            <a:endParaRPr sz="2000" b="1" i="0" u="none" strike="noStrike" cap="none" dirty="0">
              <a:solidFill>
                <a:srgbClr val="111111"/>
              </a:solidFill>
              <a:latin typeface="Gill Sans" panose="020B0604020202020204" charset="0"/>
              <a:ea typeface="Calibri"/>
              <a:cs typeface="Calibri"/>
              <a:sym typeface="Calibri"/>
            </a:endParaRPr>
          </a:p>
        </p:txBody>
      </p:sp>
    </p:spTree>
    <p:extLst>
      <p:ext uri="{BB962C8B-B14F-4D97-AF65-F5344CB8AC3E}">
        <p14:creationId xmlns:p14="http://schemas.microsoft.com/office/powerpoint/2010/main" val="2943032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4" name="Rectangle: Single Corner Snipped 3">
            <a:extLst>
              <a:ext uri="{FF2B5EF4-FFF2-40B4-BE49-F238E27FC236}">
                <a16:creationId xmlns:a16="http://schemas.microsoft.com/office/drawing/2014/main" id="{C51DFC7C-16B9-2AFA-FFE8-A6A06F3F97F1}"/>
              </a:ext>
            </a:extLst>
          </p:cNvPr>
          <p:cNvSpPr/>
          <p:nvPr/>
        </p:nvSpPr>
        <p:spPr>
          <a:xfrm>
            <a:off x="411480" y="1933303"/>
            <a:ext cx="1143000" cy="947057"/>
          </a:xfrm>
          <a:prstGeom prst="snip1Rect">
            <a:avLst>
              <a:gd name="adj" fmla="val 5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Google Shape;158;p4"/>
          <p:cNvSpPr txBox="1">
            <a:spLocks noGrp="1"/>
          </p:cNvSpPr>
          <p:nvPr>
            <p:ph type="title"/>
          </p:nvPr>
        </p:nvSpPr>
        <p:spPr>
          <a:xfrm>
            <a:off x="574851" y="339428"/>
            <a:ext cx="10515600" cy="640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ct val="90909"/>
              <a:buFont typeface="Arial"/>
              <a:buNone/>
            </a:pPr>
            <a:r>
              <a:rPr lang="en-GB" sz="3200" b="1" dirty="0">
                <a:latin typeface="Gill Sans" panose="020B0604020202020204" charset="0"/>
              </a:rPr>
              <a:t>Journey - Phased Approach</a:t>
            </a:r>
          </a:p>
        </p:txBody>
      </p:sp>
      <p:graphicFrame>
        <p:nvGraphicFramePr>
          <p:cNvPr id="159" name="Google Shape;159;p4"/>
          <p:cNvGraphicFramePr/>
          <p:nvPr>
            <p:extLst>
              <p:ext uri="{D42A27DB-BD31-4B8C-83A1-F6EECF244321}">
                <p14:modId xmlns:p14="http://schemas.microsoft.com/office/powerpoint/2010/main" val="3891971972"/>
              </p:ext>
            </p:extLst>
          </p:nvPr>
        </p:nvGraphicFramePr>
        <p:xfrm>
          <a:off x="401170" y="1297656"/>
          <a:ext cx="11379350" cy="5505870"/>
        </p:xfrm>
        <a:graphic>
          <a:graphicData uri="http://schemas.openxmlformats.org/drawingml/2006/table">
            <a:tbl>
              <a:tblPr>
                <a:noFill/>
                <a:tableStyleId>{5EEB5B82-5821-4186-A4AF-B29605C5B2C4}</a:tableStyleId>
              </a:tblPr>
              <a:tblGrid>
                <a:gridCol w="1166443">
                  <a:extLst>
                    <a:ext uri="{9D8B030D-6E8A-4147-A177-3AD203B41FA5}">
                      <a16:colId xmlns:a16="http://schemas.microsoft.com/office/drawing/2014/main" val="20000"/>
                    </a:ext>
                  </a:extLst>
                </a:gridCol>
                <a:gridCol w="2770632">
                  <a:extLst>
                    <a:ext uri="{9D8B030D-6E8A-4147-A177-3AD203B41FA5}">
                      <a16:colId xmlns:a16="http://schemas.microsoft.com/office/drawing/2014/main" val="20001"/>
                    </a:ext>
                  </a:extLst>
                </a:gridCol>
                <a:gridCol w="7442275">
                  <a:extLst>
                    <a:ext uri="{9D8B030D-6E8A-4147-A177-3AD203B41FA5}">
                      <a16:colId xmlns:a16="http://schemas.microsoft.com/office/drawing/2014/main" val="20002"/>
                    </a:ext>
                  </a:extLst>
                </a:gridCol>
              </a:tblGrid>
              <a:tr h="0">
                <a:tc>
                  <a:txBody>
                    <a:bodyPr/>
                    <a:lstStyle/>
                    <a:p>
                      <a:pPr marL="0" marR="0" lvl="0" indent="0" algn="l" defTabSz="914400" rtl="0" eaLnBrk="1" latinLnBrk="0" hangingPunct="1">
                        <a:lnSpc>
                          <a:spcPct val="114000"/>
                        </a:lnSpc>
                        <a:spcBef>
                          <a:spcPct val="0"/>
                        </a:spcBef>
                        <a:spcAft>
                          <a:spcPts val="0"/>
                        </a:spcAft>
                        <a:buClr>
                          <a:srgbClr val="000000"/>
                        </a:buClr>
                        <a:buSzPts val="2400"/>
                        <a:buFont typeface="Arial"/>
                        <a:buNone/>
                      </a:pPr>
                      <a:r>
                        <a:rPr lang="en-GB"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rPr>
                        <a:t>Phase</a:t>
                      </a:r>
                      <a:endParaRPr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noFill/>
                  </a:tcPr>
                </a:tc>
                <a:tc>
                  <a:txBody>
                    <a:bodyPr/>
                    <a:lstStyle/>
                    <a:p>
                      <a:pPr marL="0" marR="0" lvl="0" indent="0" algn="l" defTabSz="914400" rtl="0" eaLnBrk="1" latinLnBrk="0" hangingPunct="1">
                        <a:lnSpc>
                          <a:spcPct val="114000"/>
                        </a:lnSpc>
                        <a:spcBef>
                          <a:spcPct val="0"/>
                        </a:spcBef>
                        <a:spcAft>
                          <a:spcPts val="0"/>
                        </a:spcAft>
                        <a:buClr>
                          <a:srgbClr val="000000"/>
                        </a:buClr>
                        <a:buSzPts val="2400"/>
                        <a:buFont typeface="Arial"/>
                        <a:buNone/>
                      </a:pPr>
                      <a:r>
                        <a:rPr lang="en-GB"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rPr>
                        <a:t>Title</a:t>
                      </a:r>
                      <a:endParaRPr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noFill/>
                  </a:tcPr>
                </a:tc>
                <a:tc>
                  <a:txBody>
                    <a:bodyPr/>
                    <a:lstStyle/>
                    <a:p>
                      <a:pPr marL="0" marR="0" lvl="0" indent="0" algn="l" defTabSz="914400" rtl="0" eaLnBrk="1" latinLnBrk="0" hangingPunct="1">
                        <a:lnSpc>
                          <a:spcPct val="114000"/>
                        </a:lnSpc>
                        <a:spcBef>
                          <a:spcPct val="0"/>
                        </a:spcBef>
                        <a:spcAft>
                          <a:spcPts val="0"/>
                        </a:spcAft>
                        <a:buClr>
                          <a:srgbClr val="000000"/>
                        </a:buClr>
                        <a:buSzPts val="2400"/>
                        <a:buFont typeface="Arial"/>
                        <a:buNone/>
                      </a:pPr>
                      <a:r>
                        <a:rPr lang="en-GB"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rPr>
                        <a:t>Summary</a:t>
                      </a:r>
                      <a:endParaRPr sz="2400" b="1" i="0" u="none" strike="noStrike" kern="1200" cap="none" dirty="0">
                        <a:gradFill>
                          <a:gsLst>
                            <a:gs pos="0">
                              <a:srgbClr val="250D62"/>
                            </a:gs>
                            <a:gs pos="100000">
                              <a:srgbClr val="2E64CC"/>
                            </a:gs>
                          </a:gsLst>
                          <a:lin ang="17400000" scaled="0"/>
                        </a:gradFill>
                        <a:latin typeface="Gill Sans MT" panose="020B0502020104020203" pitchFamily="34" charset="0"/>
                        <a:ea typeface="+mj-ea"/>
                        <a:cs typeface="+mj-cs"/>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noFill/>
                  </a:tcPr>
                </a:tc>
                <a:extLst>
                  <a:ext uri="{0D108BD9-81ED-4DB2-BD59-A6C34878D82A}">
                    <a16:rowId xmlns:a16="http://schemas.microsoft.com/office/drawing/2014/main" val="10000"/>
                  </a:ext>
                </a:extLst>
              </a:tr>
              <a:tr h="975325">
                <a:tc>
                  <a:txBody>
                    <a:bodyPr/>
                    <a:lstStyle/>
                    <a:p>
                      <a:pPr marL="0" marR="0" lvl="0" indent="0" algn="ctr" rtl="0">
                        <a:lnSpc>
                          <a:spcPct val="115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1</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b="1" u="none" strike="noStrike" cap="none" dirty="0">
                          <a:solidFill>
                            <a:srgbClr val="111111"/>
                          </a:solidFill>
                          <a:latin typeface="Gill Sans" panose="020B0604020202020204" charset="0"/>
                          <a:ea typeface="Calibri"/>
                          <a:cs typeface="Calibri"/>
                          <a:sym typeface="Calibri"/>
                        </a:rPr>
                        <a:t>Fake Money on Fake Rails</a:t>
                      </a:r>
                      <a:endParaRPr sz="2000" b="1"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DFSPs connect to simulated infrastructure using fake money to test system integration without risk.</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975325">
                <a:tc>
                  <a:txBody>
                    <a:bodyPr/>
                    <a:lstStyle/>
                    <a:p>
                      <a:pPr marL="0" marR="0" lvl="0" indent="0" algn="ctr" rtl="0">
                        <a:lnSpc>
                          <a:spcPct val="115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2</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b="1" u="none" strike="noStrike" cap="none" dirty="0">
                          <a:solidFill>
                            <a:srgbClr val="111111"/>
                          </a:solidFill>
                          <a:latin typeface="Gill Sans" panose="020B0604020202020204" charset="0"/>
                          <a:ea typeface="Calibri"/>
                          <a:cs typeface="Calibri"/>
                          <a:sym typeface="Calibri"/>
                        </a:rPr>
                        <a:t>Fake Money on Real Rails</a:t>
                      </a:r>
                      <a:endParaRPr sz="2000" b="1"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Testing continues on live rails, still using fake money, to assess system interaction with real infrastructure.</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r h="975325">
                <a:tc>
                  <a:txBody>
                    <a:bodyPr/>
                    <a:lstStyle/>
                    <a:p>
                      <a:pPr marL="0" marR="0" lvl="0" indent="0" algn="ctr" rtl="0">
                        <a:lnSpc>
                          <a:spcPct val="115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3</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b="1" u="none" strike="noStrike" cap="none">
                          <a:solidFill>
                            <a:srgbClr val="111111"/>
                          </a:solidFill>
                          <a:latin typeface="Gill Sans" panose="020B0604020202020204" charset="0"/>
                          <a:ea typeface="Calibri"/>
                          <a:cs typeface="Calibri"/>
                          <a:sym typeface="Calibri"/>
                        </a:rPr>
                        <a:t>Soft Launch: Friendly User Trials </a:t>
                      </a:r>
                      <a:endParaRPr sz="2000" b="1" u="none" strike="noStrike" cap="none">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Real transactions with a limited user group to validate compliance, performance, and security.</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r h="975325">
                <a:tc>
                  <a:txBody>
                    <a:bodyPr/>
                    <a:lstStyle/>
                    <a:p>
                      <a:pPr marL="0" marR="0" lvl="0" indent="0" algn="ctr" rtl="0">
                        <a:lnSpc>
                          <a:spcPct val="115000"/>
                        </a:lnSpc>
                        <a:spcBef>
                          <a:spcPts val="0"/>
                        </a:spcBef>
                        <a:spcAft>
                          <a:spcPts val="0"/>
                        </a:spcAft>
                        <a:buClr>
                          <a:schemeClr val="dk2"/>
                        </a:buClr>
                        <a:buSzPts val="2400"/>
                        <a:buFont typeface="Calibri"/>
                        <a:buNone/>
                      </a:pPr>
                      <a:r>
                        <a:rPr lang="en-GB" sz="2000" u="none" strike="noStrike" cap="none">
                          <a:solidFill>
                            <a:srgbClr val="111111"/>
                          </a:solidFill>
                          <a:latin typeface="Gill Sans" panose="020B0604020202020204" charset="0"/>
                          <a:ea typeface="Calibri"/>
                          <a:cs typeface="Calibri"/>
                          <a:sym typeface="Calibri"/>
                        </a:rPr>
                        <a:t>4</a:t>
                      </a:r>
                      <a:endParaRPr sz="2000" u="none" strike="noStrike" cap="none">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b="1" u="none" strike="noStrike" cap="none">
                          <a:solidFill>
                            <a:srgbClr val="111111"/>
                          </a:solidFill>
                          <a:latin typeface="Gill Sans" panose="020B0604020202020204" charset="0"/>
                          <a:ea typeface="Calibri"/>
                          <a:cs typeface="Calibri"/>
                          <a:sym typeface="Calibri"/>
                        </a:rPr>
                        <a:t>Soft Launch: Closed User Group</a:t>
                      </a:r>
                      <a:endParaRPr sz="2000" b="1" u="none" strike="noStrike" cap="none">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Full DRPP deployment to a closed group for final testing and issue resolution.</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4"/>
                  </a:ext>
                </a:extLst>
              </a:tr>
              <a:tr h="975325">
                <a:tc>
                  <a:txBody>
                    <a:bodyPr/>
                    <a:lstStyle/>
                    <a:p>
                      <a:pPr marL="0" marR="0" lvl="0" indent="0" algn="ctr" rtl="0">
                        <a:lnSpc>
                          <a:spcPct val="115000"/>
                        </a:lnSpc>
                        <a:spcBef>
                          <a:spcPts val="0"/>
                        </a:spcBef>
                        <a:spcAft>
                          <a:spcPts val="0"/>
                        </a:spcAft>
                        <a:buClr>
                          <a:schemeClr val="dk2"/>
                        </a:buClr>
                        <a:buSzPts val="2400"/>
                        <a:buFont typeface="Calibri"/>
                        <a:buNone/>
                      </a:pPr>
                      <a:r>
                        <a:rPr lang="en-GB" sz="2000" u="none" strike="noStrike" cap="none">
                          <a:solidFill>
                            <a:srgbClr val="111111"/>
                          </a:solidFill>
                          <a:latin typeface="Gill Sans" panose="020B0604020202020204" charset="0"/>
                          <a:ea typeface="Calibri"/>
                          <a:cs typeface="Calibri"/>
                          <a:sym typeface="Calibri"/>
                        </a:rPr>
                        <a:t>5</a:t>
                      </a:r>
                      <a:endParaRPr sz="2000" u="none" strike="noStrike" cap="none">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b="1" u="none" strike="noStrike" cap="none">
                          <a:solidFill>
                            <a:srgbClr val="111111"/>
                          </a:solidFill>
                          <a:latin typeface="Gill Sans" panose="020B0604020202020204" charset="0"/>
                          <a:ea typeface="Calibri"/>
                          <a:cs typeface="Calibri"/>
                          <a:sym typeface="Calibri"/>
                        </a:rPr>
                        <a:t>Commercial Availability</a:t>
                      </a:r>
                      <a:endParaRPr sz="2000" b="1" u="none" strike="noStrike" cap="none">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2"/>
                        </a:buClr>
                        <a:buSzPts val="2400"/>
                        <a:buFont typeface="Calibri"/>
                        <a:buNone/>
                      </a:pPr>
                      <a:r>
                        <a:rPr lang="en-GB" sz="2000" u="none" strike="noStrike" cap="none" dirty="0">
                          <a:solidFill>
                            <a:srgbClr val="111111"/>
                          </a:solidFill>
                          <a:latin typeface="Gill Sans" panose="020B0604020202020204" charset="0"/>
                          <a:ea typeface="Calibri"/>
                          <a:cs typeface="Calibri"/>
                          <a:sym typeface="Calibri"/>
                        </a:rPr>
                        <a:t>DRPP goes live; DFSPs operate at scale on a secure and compliant platform.</a:t>
                      </a:r>
                      <a:endParaRPr sz="2000" u="none" strike="noStrike" cap="none" dirty="0">
                        <a:solidFill>
                          <a:srgbClr val="111111"/>
                        </a:solidFill>
                        <a:latin typeface="Gill Sans" panose="020B0604020202020204" charset="0"/>
                        <a:ea typeface="Calibri"/>
                        <a:cs typeface="Calibri"/>
                        <a:sym typeface="Calibri"/>
                      </a:endParaRPr>
                    </a:p>
                  </a:txBody>
                  <a:tcPr marL="121900" marR="121900" marT="121900" marB="121900">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 name="Google Shape;180;p4">
            <a:extLst>
              <a:ext uri="{FF2B5EF4-FFF2-40B4-BE49-F238E27FC236}">
                <a16:creationId xmlns:a16="http://schemas.microsoft.com/office/drawing/2014/main" id="{82EB99A5-7331-2F75-AD44-E0CFC8EA5152}"/>
              </a:ext>
            </a:extLst>
          </p:cNvPr>
          <p:cNvSpPr/>
          <p:nvPr/>
        </p:nvSpPr>
        <p:spPr>
          <a:xfrm>
            <a:off x="99347" y="2180293"/>
            <a:ext cx="400499" cy="434200"/>
          </a:xfrm>
          <a:prstGeom prst="star5">
            <a:avLst>
              <a:gd name="adj" fmla="val 19098"/>
              <a:gd name="hf" fmla="val 105146"/>
              <a:gd name="vf" fmla="val 110557"/>
            </a:avLst>
          </a:prstGeom>
          <a:solidFill>
            <a:schemeClr val="accent4">
              <a:lumMod val="60000"/>
              <a:lumOff val="40000"/>
            </a:schemeClr>
          </a:solidFill>
          <a:ln w="12700" cap="flat" cmpd="sng">
            <a:solidFill>
              <a:srgbClr val="1C3052"/>
            </a:solidFill>
            <a:prstDash val="solid"/>
            <a:miter lim="800000"/>
            <a:headEnd type="none" w="sm" len="sm"/>
            <a:tailEnd type="none" w="sm" len="sm"/>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Rectangle: Single Corner Snipped 5">
            <a:extLst>
              <a:ext uri="{FF2B5EF4-FFF2-40B4-BE49-F238E27FC236}">
                <a16:creationId xmlns:a16="http://schemas.microsoft.com/office/drawing/2014/main" id="{BDA5477D-C6FE-B7B4-2DBE-A739E47E260E}"/>
              </a:ext>
            </a:extLst>
          </p:cNvPr>
          <p:cNvSpPr/>
          <p:nvPr/>
        </p:nvSpPr>
        <p:spPr>
          <a:xfrm>
            <a:off x="411480" y="3376749"/>
            <a:ext cx="1143000" cy="495697"/>
          </a:xfrm>
          <a:prstGeom prst="snip1Rect">
            <a:avLst>
              <a:gd name="adj" fmla="val 50000"/>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Single Corner Snipped 6">
            <a:extLst>
              <a:ext uri="{FF2B5EF4-FFF2-40B4-BE49-F238E27FC236}">
                <a16:creationId xmlns:a16="http://schemas.microsoft.com/office/drawing/2014/main" id="{5C9E8EF6-4E3D-2593-0D4F-5AA116FD44D3}"/>
              </a:ext>
            </a:extLst>
          </p:cNvPr>
          <p:cNvSpPr/>
          <p:nvPr/>
        </p:nvSpPr>
        <p:spPr>
          <a:xfrm>
            <a:off x="411480" y="4519749"/>
            <a:ext cx="1143000" cy="340082"/>
          </a:xfrm>
          <a:prstGeom prst="snip1Rect">
            <a:avLst>
              <a:gd name="adj" fmla="val 50000"/>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pSp>
        <p:nvGrpSpPr>
          <p:cNvPr id="167" name="Google Shape;167;p5"/>
          <p:cNvGrpSpPr/>
          <p:nvPr/>
        </p:nvGrpSpPr>
        <p:grpSpPr>
          <a:xfrm>
            <a:off x="5613178" y="1239048"/>
            <a:ext cx="1048500" cy="785094"/>
            <a:chOff x="6181057" y="2232941"/>
            <a:chExt cx="1048500" cy="785094"/>
          </a:xfrm>
        </p:grpSpPr>
        <p:grpSp>
          <p:nvGrpSpPr>
            <p:cNvPr id="168" name="Google Shape;168;p5"/>
            <p:cNvGrpSpPr/>
            <p:nvPr/>
          </p:nvGrpSpPr>
          <p:grpSpPr>
            <a:xfrm>
              <a:off x="6453787" y="2232941"/>
              <a:ext cx="579073" cy="536868"/>
              <a:chOff x="5252938" y="1415108"/>
              <a:chExt cx="434348" cy="402691"/>
            </a:xfrm>
          </p:grpSpPr>
          <p:pic>
            <p:nvPicPr>
              <p:cNvPr id="169" name="Google Shape;169;p5" descr="Bank with solid fill"/>
              <p:cNvPicPr preferRelativeResize="0"/>
              <p:nvPr/>
            </p:nvPicPr>
            <p:blipFill rotWithShape="1">
              <a:blip r:embed="rId3">
                <a:alphaModFix/>
              </a:blip>
              <a:srcRect/>
              <a:stretch/>
            </p:blipFill>
            <p:spPr>
              <a:xfrm>
                <a:off x="5252938" y="1415108"/>
                <a:ext cx="373380" cy="373380"/>
              </a:xfrm>
              <a:prstGeom prst="rect">
                <a:avLst/>
              </a:prstGeom>
              <a:noFill/>
              <a:ln>
                <a:noFill/>
              </a:ln>
            </p:spPr>
          </p:pic>
          <p:sp>
            <p:nvSpPr>
              <p:cNvPr id="170" name="Google Shape;170;p5"/>
              <p:cNvSpPr/>
              <p:nvPr/>
            </p:nvSpPr>
            <p:spPr>
              <a:xfrm>
                <a:off x="5471286" y="1601799"/>
                <a:ext cx="216000" cy="216000"/>
              </a:xfrm>
              <a:prstGeom prst="ellipse">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400"/>
                  <a:buFont typeface="Roboto"/>
                  <a:buNone/>
                </a:pPr>
                <a:r>
                  <a:rPr lang="en-GB" sz="1400" b="0" i="0" u="none" strike="noStrike" cap="none">
                    <a:solidFill>
                      <a:srgbClr val="000000"/>
                    </a:solidFill>
                    <a:latin typeface="Roboto"/>
                    <a:ea typeface="Roboto"/>
                    <a:cs typeface="Roboto"/>
                    <a:sym typeface="Roboto"/>
                  </a:rPr>
                  <a:t>$</a:t>
                </a:r>
                <a:endParaRPr sz="1800" b="0" i="0" u="none" strike="noStrike" cap="none">
                  <a:solidFill>
                    <a:schemeClr val="dk1"/>
                  </a:solidFill>
                  <a:latin typeface="Calibri"/>
                  <a:ea typeface="Calibri"/>
                  <a:cs typeface="Calibri"/>
                  <a:sym typeface="Calibri"/>
                </a:endParaRPr>
              </a:p>
            </p:txBody>
          </p:sp>
        </p:grpSp>
        <p:sp>
          <p:nvSpPr>
            <p:cNvPr id="171" name="Google Shape;171;p5"/>
            <p:cNvSpPr txBox="1"/>
            <p:nvPr/>
          </p:nvSpPr>
          <p:spPr>
            <a:xfrm>
              <a:off x="6181057" y="2741135"/>
              <a:ext cx="10485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Roboto"/>
                <a:buNone/>
              </a:pPr>
              <a:r>
                <a:rPr lang="en-GB" sz="1200" b="0" i="0" u="none" strike="noStrike" cap="none">
                  <a:solidFill>
                    <a:srgbClr val="000000"/>
                  </a:solidFill>
                  <a:latin typeface="Roboto"/>
                  <a:ea typeface="Roboto"/>
                  <a:cs typeface="Roboto"/>
                  <a:sym typeface="Roboto"/>
                </a:rPr>
                <a:t>FX Providers</a:t>
              </a:r>
              <a:endParaRPr sz="1800" b="0" i="0" u="none" strike="noStrike" cap="none">
                <a:solidFill>
                  <a:schemeClr val="dk1"/>
                </a:solidFill>
                <a:latin typeface="Calibri"/>
                <a:ea typeface="Calibri"/>
                <a:cs typeface="Calibri"/>
                <a:sym typeface="Calibri"/>
              </a:endParaRPr>
            </a:p>
          </p:txBody>
        </p:sp>
      </p:grpSp>
      <p:sp>
        <p:nvSpPr>
          <p:cNvPr id="172" name="Google Shape;172;p5"/>
          <p:cNvSpPr/>
          <p:nvPr/>
        </p:nvSpPr>
        <p:spPr>
          <a:xfrm>
            <a:off x="2137025" y="2532175"/>
            <a:ext cx="7634100" cy="2266200"/>
          </a:xfrm>
          <a:prstGeom prst="roundRect">
            <a:avLst>
              <a:gd name="adj" fmla="val 16667"/>
            </a:avLst>
          </a:prstGeom>
          <a:noFill/>
          <a:ln w="28575" cap="flat" cmpd="sng">
            <a:solidFill>
              <a:srgbClr val="00AFD2"/>
            </a:solidFill>
            <a:prstDash val="dash"/>
            <a:miter lim="800000"/>
            <a:headEnd type="none" w="sm" len="sm"/>
            <a:tailEnd type="none" w="sm" len="sm"/>
          </a:ln>
        </p:spPr>
        <p:txBody>
          <a:bodyPr spcFirstLastPara="1" wrap="square" lIns="36000" tIns="0" rIns="36000" bIns="45700" anchor="t" anchorCtr="0">
            <a:noAutofit/>
          </a:bodyPr>
          <a:lstStyle/>
          <a:p>
            <a:pPr marL="0" marR="0" lvl="0" indent="0" algn="ctr"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DRPP Administrative Boundary</a:t>
            </a:r>
            <a:endParaRPr sz="1800" b="0" i="0" u="none" strike="noStrike" cap="none">
              <a:solidFill>
                <a:schemeClr val="dk1"/>
              </a:solidFill>
              <a:latin typeface="Calibri"/>
              <a:ea typeface="Calibri"/>
              <a:cs typeface="Calibri"/>
              <a:sym typeface="Calibri"/>
            </a:endParaRPr>
          </a:p>
        </p:txBody>
      </p:sp>
      <p:cxnSp>
        <p:nvCxnSpPr>
          <p:cNvPr id="173" name="Google Shape;173;p5"/>
          <p:cNvCxnSpPr>
            <a:stCxn id="171" idx="2"/>
            <a:endCxn id="174" idx="0"/>
          </p:cNvCxnSpPr>
          <p:nvPr/>
        </p:nvCxnSpPr>
        <p:spPr>
          <a:xfrm flipH="1">
            <a:off x="6120628" y="2024142"/>
            <a:ext cx="16800" cy="945000"/>
          </a:xfrm>
          <a:prstGeom prst="straightConnector1">
            <a:avLst/>
          </a:prstGeom>
          <a:noFill/>
          <a:ln w="12700" cap="flat" cmpd="sng">
            <a:solidFill>
              <a:schemeClr val="accent1"/>
            </a:solidFill>
            <a:prstDash val="solid"/>
            <a:miter lim="800000"/>
            <a:headEnd type="none" w="sm" len="sm"/>
            <a:tailEnd type="none" w="sm" len="sm"/>
          </a:ln>
        </p:spPr>
      </p:cxnSp>
      <p:sp>
        <p:nvSpPr>
          <p:cNvPr id="175" name="Google Shape;175;p5"/>
          <p:cNvSpPr/>
          <p:nvPr/>
        </p:nvSpPr>
        <p:spPr>
          <a:xfrm>
            <a:off x="7791938" y="3227491"/>
            <a:ext cx="1481100" cy="535500"/>
          </a:xfrm>
          <a:prstGeom prst="rect">
            <a:avLst/>
          </a:prstGeom>
          <a:gradFill>
            <a:gsLst>
              <a:gs pos="0">
                <a:srgbClr val="8EAED6"/>
              </a:gs>
              <a:gs pos="50000">
                <a:srgbClr val="BBCDE3"/>
              </a:gs>
              <a:gs pos="100000">
                <a:srgbClr val="DEE6F0"/>
              </a:gs>
            </a:gsLst>
            <a:lin ang="8100019"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Malawi eNIIPS</a:t>
            </a:r>
            <a:endParaRPr sz="1800" b="0" i="0" u="none" strike="noStrike" cap="none">
              <a:solidFill>
                <a:srgbClr val="000000"/>
              </a:solidFill>
              <a:latin typeface="Calibri"/>
              <a:ea typeface="Calibri"/>
              <a:cs typeface="Calibri"/>
              <a:sym typeface="Calibri"/>
            </a:endParaRPr>
          </a:p>
        </p:txBody>
      </p:sp>
      <p:sp>
        <p:nvSpPr>
          <p:cNvPr id="176" name="Google Shape;176;p5"/>
          <p:cNvSpPr/>
          <p:nvPr/>
        </p:nvSpPr>
        <p:spPr>
          <a:xfrm>
            <a:off x="2484105" y="3247029"/>
            <a:ext cx="1481100" cy="535500"/>
          </a:xfrm>
          <a:prstGeom prst="rect">
            <a:avLst/>
          </a:prstGeom>
          <a:gradFill>
            <a:gsLst>
              <a:gs pos="0">
                <a:srgbClr val="8EAED6"/>
              </a:gs>
              <a:gs pos="50000">
                <a:srgbClr val="BBCDE3"/>
              </a:gs>
              <a:gs pos="100000">
                <a:srgbClr val="DEE6F0"/>
              </a:gs>
            </a:gsLst>
            <a:lin ang="8100019" scaled="0"/>
          </a:gra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Zambia</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Calibri"/>
              <a:buNone/>
            </a:pPr>
            <a:r>
              <a:rPr lang="en-GB" sz="1800" b="0" i="0" u="none" strike="noStrike" cap="none">
                <a:solidFill>
                  <a:srgbClr val="000000"/>
                </a:solidFill>
                <a:latin typeface="Calibri"/>
                <a:ea typeface="Calibri"/>
                <a:cs typeface="Calibri"/>
                <a:sym typeface="Calibri"/>
              </a:rPr>
              <a:t>eNIIPS</a:t>
            </a:r>
            <a:endParaRPr sz="1800" b="0" i="0" u="none" strike="noStrike" cap="none">
              <a:solidFill>
                <a:srgbClr val="000000"/>
              </a:solidFill>
              <a:latin typeface="Calibri"/>
              <a:ea typeface="Calibri"/>
              <a:cs typeface="Calibri"/>
              <a:sym typeface="Calibri"/>
            </a:endParaRPr>
          </a:p>
        </p:txBody>
      </p:sp>
      <p:cxnSp>
        <p:nvCxnSpPr>
          <p:cNvPr id="177" name="Google Shape;177;p5"/>
          <p:cNvCxnSpPr>
            <a:stCxn id="176" idx="3"/>
            <a:endCxn id="178" idx="2"/>
          </p:cNvCxnSpPr>
          <p:nvPr/>
        </p:nvCxnSpPr>
        <p:spPr>
          <a:xfrm rot="10800000" flipH="1">
            <a:off x="3965205" y="3495279"/>
            <a:ext cx="962400" cy="19500"/>
          </a:xfrm>
          <a:prstGeom prst="straightConnector1">
            <a:avLst/>
          </a:prstGeom>
          <a:noFill/>
          <a:ln w="12700" cap="flat" cmpd="sng">
            <a:solidFill>
              <a:schemeClr val="accent1"/>
            </a:solidFill>
            <a:prstDash val="solid"/>
            <a:miter lim="800000"/>
            <a:headEnd type="none" w="sm" len="sm"/>
            <a:tailEnd type="none" w="sm" len="sm"/>
          </a:ln>
        </p:spPr>
      </p:cxnSp>
      <p:cxnSp>
        <p:nvCxnSpPr>
          <p:cNvPr id="179" name="Google Shape;179;p5"/>
          <p:cNvCxnSpPr>
            <a:stCxn id="180" idx="2"/>
            <a:endCxn id="175" idx="1"/>
          </p:cNvCxnSpPr>
          <p:nvPr/>
        </p:nvCxnSpPr>
        <p:spPr>
          <a:xfrm>
            <a:off x="7305558" y="3495257"/>
            <a:ext cx="486300" cy="0"/>
          </a:xfrm>
          <a:prstGeom prst="straightConnector1">
            <a:avLst/>
          </a:prstGeom>
          <a:noFill/>
          <a:ln w="12700" cap="flat" cmpd="sng">
            <a:solidFill>
              <a:schemeClr val="accent1"/>
            </a:solidFill>
            <a:prstDash val="solid"/>
            <a:miter lim="800000"/>
            <a:headEnd type="none" w="sm" len="sm"/>
            <a:tailEnd type="none" w="sm" len="sm"/>
          </a:ln>
        </p:spPr>
      </p:cxnSp>
      <p:cxnSp>
        <p:nvCxnSpPr>
          <p:cNvPr id="181" name="Google Shape;181;p5"/>
          <p:cNvCxnSpPr>
            <a:stCxn id="176" idx="1"/>
            <a:endCxn id="182" idx="0"/>
          </p:cNvCxnSpPr>
          <p:nvPr/>
        </p:nvCxnSpPr>
        <p:spPr>
          <a:xfrm rot="10800000">
            <a:off x="1274505" y="2715579"/>
            <a:ext cx="1209600" cy="799200"/>
          </a:xfrm>
          <a:prstGeom prst="straightConnector1">
            <a:avLst/>
          </a:prstGeom>
          <a:noFill/>
          <a:ln w="12700" cap="flat" cmpd="sng">
            <a:solidFill>
              <a:schemeClr val="accent1"/>
            </a:solidFill>
            <a:prstDash val="solid"/>
            <a:miter lim="800000"/>
            <a:headEnd type="none" w="sm" len="sm"/>
            <a:tailEnd type="none" w="sm" len="sm"/>
          </a:ln>
        </p:spPr>
      </p:cxnSp>
      <p:cxnSp>
        <p:nvCxnSpPr>
          <p:cNvPr id="183" name="Google Shape;183;p5"/>
          <p:cNvCxnSpPr>
            <a:stCxn id="176" idx="1"/>
            <a:endCxn id="184" idx="0"/>
          </p:cNvCxnSpPr>
          <p:nvPr/>
        </p:nvCxnSpPr>
        <p:spPr>
          <a:xfrm rot="10800000">
            <a:off x="1274505" y="3171279"/>
            <a:ext cx="1209600" cy="343500"/>
          </a:xfrm>
          <a:prstGeom prst="straightConnector1">
            <a:avLst/>
          </a:prstGeom>
          <a:noFill/>
          <a:ln w="12700" cap="flat" cmpd="sng">
            <a:solidFill>
              <a:schemeClr val="accent1"/>
            </a:solidFill>
            <a:prstDash val="solid"/>
            <a:miter lim="800000"/>
            <a:headEnd type="none" w="sm" len="sm"/>
            <a:tailEnd type="none" w="sm" len="sm"/>
          </a:ln>
        </p:spPr>
      </p:cxnSp>
      <p:cxnSp>
        <p:nvCxnSpPr>
          <p:cNvPr id="185" name="Google Shape;185;p5"/>
          <p:cNvCxnSpPr>
            <a:stCxn id="176" idx="1"/>
            <a:endCxn id="186" idx="0"/>
          </p:cNvCxnSpPr>
          <p:nvPr/>
        </p:nvCxnSpPr>
        <p:spPr>
          <a:xfrm flipH="1">
            <a:off x="1269105" y="3514779"/>
            <a:ext cx="1215000" cy="222300"/>
          </a:xfrm>
          <a:prstGeom prst="straightConnector1">
            <a:avLst/>
          </a:prstGeom>
          <a:noFill/>
          <a:ln w="12700" cap="flat" cmpd="sng">
            <a:solidFill>
              <a:schemeClr val="accent1"/>
            </a:solidFill>
            <a:prstDash val="solid"/>
            <a:miter lim="800000"/>
            <a:headEnd type="none" w="sm" len="sm"/>
            <a:tailEnd type="none" w="sm" len="sm"/>
          </a:ln>
        </p:spPr>
      </p:cxnSp>
      <p:cxnSp>
        <p:nvCxnSpPr>
          <p:cNvPr id="187" name="Google Shape;187;p5"/>
          <p:cNvCxnSpPr>
            <a:stCxn id="176" idx="1"/>
            <a:endCxn id="188" idx="0"/>
          </p:cNvCxnSpPr>
          <p:nvPr/>
        </p:nvCxnSpPr>
        <p:spPr>
          <a:xfrm flipH="1">
            <a:off x="1256505" y="3514779"/>
            <a:ext cx="1227600" cy="676500"/>
          </a:xfrm>
          <a:prstGeom prst="straightConnector1">
            <a:avLst/>
          </a:prstGeom>
          <a:noFill/>
          <a:ln w="12700" cap="flat" cmpd="sng">
            <a:solidFill>
              <a:schemeClr val="accent1"/>
            </a:solidFill>
            <a:prstDash val="solid"/>
            <a:miter lim="800000"/>
            <a:headEnd type="none" w="sm" len="sm"/>
            <a:tailEnd type="none" w="sm" len="sm"/>
          </a:ln>
        </p:spPr>
      </p:cxnSp>
      <p:grpSp>
        <p:nvGrpSpPr>
          <p:cNvPr id="189" name="Google Shape;189;p5"/>
          <p:cNvGrpSpPr/>
          <p:nvPr/>
        </p:nvGrpSpPr>
        <p:grpSpPr>
          <a:xfrm>
            <a:off x="478804" y="2532169"/>
            <a:ext cx="795693" cy="1926156"/>
            <a:chOff x="1568404" y="3201919"/>
            <a:chExt cx="795693" cy="1926156"/>
          </a:xfrm>
        </p:grpSpPr>
        <p:grpSp>
          <p:nvGrpSpPr>
            <p:cNvPr id="190" name="Google Shape;190;p5"/>
            <p:cNvGrpSpPr/>
            <p:nvPr/>
          </p:nvGrpSpPr>
          <p:grpSpPr>
            <a:xfrm>
              <a:off x="1568404" y="3201919"/>
              <a:ext cx="795693" cy="421500"/>
              <a:chOff x="1568404" y="3201919"/>
              <a:chExt cx="795693" cy="421500"/>
            </a:xfrm>
          </p:grpSpPr>
          <p:sp>
            <p:nvSpPr>
              <p:cNvPr id="191" name="Google Shape;191;p5"/>
              <p:cNvSpPr/>
              <p:nvPr/>
            </p:nvSpPr>
            <p:spPr>
              <a:xfrm flipH="1">
                <a:off x="1568404" y="3201919"/>
                <a:ext cx="7260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GB" sz="1600" b="0" i="0" u="none" strike="noStrike" cap="none">
                    <a:solidFill>
                      <a:srgbClr val="FFFFFF"/>
                    </a:solidFill>
                    <a:latin typeface="Calibri"/>
                    <a:ea typeface="Calibri"/>
                    <a:cs typeface="Calibri"/>
                    <a:sym typeface="Calibri"/>
                  </a:rPr>
                  <a:t>DFSP</a:t>
                </a:r>
                <a:endParaRPr sz="1600" b="0" i="0" u="none" strike="noStrike" cap="none">
                  <a:solidFill>
                    <a:schemeClr val="dk1"/>
                  </a:solidFill>
                  <a:latin typeface="Calibri"/>
                  <a:ea typeface="Calibri"/>
                  <a:cs typeface="Calibri"/>
                  <a:sym typeface="Calibri"/>
                </a:endParaRPr>
              </a:p>
            </p:txBody>
          </p:sp>
          <p:sp>
            <p:nvSpPr>
              <p:cNvPr id="182" name="Google Shape;182;p5"/>
              <p:cNvSpPr/>
              <p:nvPr/>
            </p:nvSpPr>
            <p:spPr>
              <a:xfrm rot="5400000">
                <a:off x="2208997" y="3329237"/>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192" name="Google Shape;192;p5"/>
            <p:cNvGrpSpPr/>
            <p:nvPr/>
          </p:nvGrpSpPr>
          <p:grpSpPr>
            <a:xfrm>
              <a:off x="1568404" y="3685466"/>
              <a:ext cx="795693" cy="421500"/>
              <a:chOff x="1568404" y="3685466"/>
              <a:chExt cx="795693" cy="421500"/>
            </a:xfrm>
          </p:grpSpPr>
          <p:sp>
            <p:nvSpPr>
              <p:cNvPr id="193" name="Google Shape;193;p5"/>
              <p:cNvSpPr/>
              <p:nvPr/>
            </p:nvSpPr>
            <p:spPr>
              <a:xfrm flipH="1">
                <a:off x="1568404" y="3685466"/>
                <a:ext cx="7260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184" name="Google Shape;184;p5"/>
              <p:cNvSpPr/>
              <p:nvPr/>
            </p:nvSpPr>
            <p:spPr>
              <a:xfrm rot="5400000">
                <a:off x="2208997" y="3784784"/>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194" name="Google Shape;194;p5"/>
            <p:cNvGrpSpPr/>
            <p:nvPr/>
          </p:nvGrpSpPr>
          <p:grpSpPr>
            <a:xfrm>
              <a:off x="1568404" y="4212589"/>
              <a:ext cx="790417" cy="421500"/>
              <a:chOff x="1568404" y="4212589"/>
              <a:chExt cx="790417" cy="421500"/>
            </a:xfrm>
          </p:grpSpPr>
          <p:sp>
            <p:nvSpPr>
              <p:cNvPr id="195" name="Google Shape;195;p5"/>
              <p:cNvSpPr/>
              <p:nvPr/>
            </p:nvSpPr>
            <p:spPr>
              <a:xfrm flipH="1">
                <a:off x="1568404" y="4212589"/>
                <a:ext cx="7260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186" name="Google Shape;186;p5"/>
              <p:cNvSpPr/>
              <p:nvPr/>
            </p:nvSpPr>
            <p:spPr>
              <a:xfrm rot="5400000">
                <a:off x="2203721" y="4350761"/>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196" name="Google Shape;196;p5"/>
            <p:cNvGrpSpPr/>
            <p:nvPr/>
          </p:nvGrpSpPr>
          <p:grpSpPr>
            <a:xfrm>
              <a:off x="1568404" y="4706575"/>
              <a:ext cx="777818" cy="421500"/>
              <a:chOff x="1568404" y="4706575"/>
              <a:chExt cx="777818" cy="421500"/>
            </a:xfrm>
          </p:grpSpPr>
          <p:sp>
            <p:nvSpPr>
              <p:cNvPr id="197" name="Google Shape;197;p5"/>
              <p:cNvSpPr/>
              <p:nvPr/>
            </p:nvSpPr>
            <p:spPr>
              <a:xfrm flipH="1">
                <a:off x="1568404" y="4706575"/>
                <a:ext cx="7260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188" name="Google Shape;188;p5"/>
              <p:cNvSpPr/>
              <p:nvPr/>
            </p:nvSpPr>
            <p:spPr>
              <a:xfrm rot="5400000">
                <a:off x="2191122" y="4804964"/>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grpSp>
        <p:nvGrpSpPr>
          <p:cNvPr id="198" name="Google Shape;198;p5"/>
          <p:cNvGrpSpPr/>
          <p:nvPr/>
        </p:nvGrpSpPr>
        <p:grpSpPr>
          <a:xfrm>
            <a:off x="774721" y="5907290"/>
            <a:ext cx="1923173" cy="707787"/>
            <a:chOff x="9753648" y="1366578"/>
            <a:chExt cx="1923173" cy="707787"/>
          </a:xfrm>
        </p:grpSpPr>
        <p:sp>
          <p:nvSpPr>
            <p:cNvPr id="199" name="Google Shape;199;p5"/>
            <p:cNvSpPr txBox="1"/>
            <p:nvPr/>
          </p:nvSpPr>
          <p:spPr>
            <a:xfrm>
              <a:off x="10095821" y="1578177"/>
              <a:ext cx="15810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Open Sans"/>
                <a:buNone/>
              </a:pPr>
              <a:r>
                <a:rPr lang="en-GB" sz="1100" b="0" i="0" u="none" strike="noStrike" cap="none">
                  <a:solidFill>
                    <a:schemeClr val="dk1"/>
                  </a:solidFill>
                  <a:latin typeface="Open Sans"/>
                  <a:ea typeface="Open Sans"/>
                  <a:cs typeface="Open Sans"/>
                  <a:sym typeface="Open Sans"/>
                </a:rPr>
                <a:t>Inter-Scheme Proxies</a:t>
              </a:r>
              <a:endParaRPr sz="1800" b="0" i="0" u="none" strike="noStrike" cap="none">
                <a:solidFill>
                  <a:schemeClr val="dk1"/>
                </a:solidFill>
                <a:latin typeface="Calibri"/>
                <a:ea typeface="Calibri"/>
                <a:cs typeface="Calibri"/>
                <a:sym typeface="Calibri"/>
              </a:endParaRPr>
            </a:p>
          </p:txBody>
        </p:sp>
        <p:sp>
          <p:nvSpPr>
            <p:cNvPr id="200" name="Google Shape;200;p5"/>
            <p:cNvSpPr/>
            <p:nvPr/>
          </p:nvSpPr>
          <p:spPr>
            <a:xfrm>
              <a:off x="9864952" y="1652834"/>
              <a:ext cx="198000" cy="112200"/>
            </a:xfrm>
            <a:prstGeom prst="rect">
              <a:avLst/>
            </a:prstGeom>
            <a:solidFill>
              <a:srgbClr val="87EBFF"/>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sp>
          <p:nvSpPr>
            <p:cNvPr id="201" name="Google Shape;201;p5"/>
            <p:cNvSpPr/>
            <p:nvPr/>
          </p:nvSpPr>
          <p:spPr>
            <a:xfrm>
              <a:off x="9864952" y="1887423"/>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sp>
          <p:nvSpPr>
            <p:cNvPr id="202" name="Google Shape;202;p5"/>
            <p:cNvSpPr txBox="1"/>
            <p:nvPr/>
          </p:nvSpPr>
          <p:spPr>
            <a:xfrm>
              <a:off x="10095821" y="1812765"/>
              <a:ext cx="13854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Open Sans"/>
                <a:buNone/>
              </a:pPr>
              <a:r>
                <a:rPr lang="en-GB" sz="1100" b="0" i="0" u="none" strike="noStrike" cap="none">
                  <a:solidFill>
                    <a:schemeClr val="dk1"/>
                  </a:solidFill>
                  <a:latin typeface="Open Sans"/>
                  <a:ea typeface="Open Sans"/>
                  <a:cs typeface="Open Sans"/>
                  <a:sym typeface="Open Sans"/>
                </a:rPr>
                <a:t>Payment Manager</a:t>
              </a:r>
              <a:endParaRPr sz="1800" b="0" i="0" u="none" strike="noStrike" cap="none">
                <a:solidFill>
                  <a:schemeClr val="dk1"/>
                </a:solidFill>
                <a:latin typeface="Calibri"/>
                <a:ea typeface="Calibri"/>
                <a:cs typeface="Calibri"/>
                <a:sym typeface="Calibri"/>
              </a:endParaRPr>
            </a:p>
          </p:txBody>
        </p:sp>
        <p:sp>
          <p:nvSpPr>
            <p:cNvPr id="203" name="Google Shape;203;p5"/>
            <p:cNvSpPr txBox="1"/>
            <p:nvPr/>
          </p:nvSpPr>
          <p:spPr>
            <a:xfrm>
              <a:off x="9753648" y="1366578"/>
              <a:ext cx="14028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Open Sans"/>
                <a:buNone/>
              </a:pPr>
              <a:r>
                <a:rPr lang="en-GB" sz="1100" b="0" i="0" u="none" strike="noStrike" cap="none">
                  <a:solidFill>
                    <a:schemeClr val="dk1"/>
                  </a:solidFill>
                  <a:latin typeface="Open Sans"/>
                  <a:ea typeface="Open Sans"/>
                  <a:cs typeface="Open Sans"/>
                  <a:sym typeface="Open Sans"/>
                </a:rPr>
                <a:t>Participation Tools</a:t>
              </a:r>
              <a:endParaRPr sz="1800" b="0" i="0" u="none" strike="noStrike" cap="none">
                <a:solidFill>
                  <a:schemeClr val="dk1"/>
                </a:solidFill>
                <a:latin typeface="Calibri"/>
                <a:ea typeface="Calibri"/>
                <a:cs typeface="Calibri"/>
                <a:sym typeface="Calibri"/>
              </a:endParaRPr>
            </a:p>
          </p:txBody>
        </p:sp>
      </p:grpSp>
      <p:cxnSp>
        <p:nvCxnSpPr>
          <p:cNvPr id="204" name="Google Shape;204;p5"/>
          <p:cNvCxnSpPr>
            <a:stCxn id="175" idx="3"/>
            <a:endCxn id="205" idx="0"/>
          </p:cNvCxnSpPr>
          <p:nvPr/>
        </p:nvCxnSpPr>
        <p:spPr>
          <a:xfrm rot="10800000" flipH="1">
            <a:off x="9273038" y="2649241"/>
            <a:ext cx="1672500" cy="846000"/>
          </a:xfrm>
          <a:prstGeom prst="straightConnector1">
            <a:avLst/>
          </a:prstGeom>
          <a:noFill/>
          <a:ln w="12700" cap="flat" cmpd="sng">
            <a:solidFill>
              <a:schemeClr val="accent1"/>
            </a:solidFill>
            <a:prstDash val="solid"/>
            <a:miter lim="800000"/>
            <a:headEnd type="none" w="sm" len="sm"/>
            <a:tailEnd type="none" w="sm" len="sm"/>
          </a:ln>
        </p:spPr>
      </p:cxnSp>
      <p:cxnSp>
        <p:nvCxnSpPr>
          <p:cNvPr id="206" name="Google Shape;206;p5"/>
          <p:cNvCxnSpPr>
            <a:stCxn id="175" idx="3"/>
            <a:endCxn id="207" idx="0"/>
          </p:cNvCxnSpPr>
          <p:nvPr/>
        </p:nvCxnSpPr>
        <p:spPr>
          <a:xfrm rot="10800000" flipH="1">
            <a:off x="9273038" y="3104941"/>
            <a:ext cx="1672500" cy="390300"/>
          </a:xfrm>
          <a:prstGeom prst="straightConnector1">
            <a:avLst/>
          </a:prstGeom>
          <a:noFill/>
          <a:ln w="12700" cap="flat" cmpd="sng">
            <a:solidFill>
              <a:schemeClr val="accent1"/>
            </a:solidFill>
            <a:prstDash val="solid"/>
            <a:miter lim="800000"/>
            <a:headEnd type="none" w="sm" len="sm"/>
            <a:tailEnd type="none" w="sm" len="sm"/>
          </a:ln>
        </p:spPr>
      </p:cxnSp>
      <p:cxnSp>
        <p:nvCxnSpPr>
          <p:cNvPr id="208" name="Google Shape;208;p5"/>
          <p:cNvCxnSpPr>
            <a:stCxn id="175" idx="3"/>
            <a:endCxn id="209" idx="0"/>
          </p:cNvCxnSpPr>
          <p:nvPr/>
        </p:nvCxnSpPr>
        <p:spPr>
          <a:xfrm>
            <a:off x="9273038" y="3495241"/>
            <a:ext cx="1677600" cy="175500"/>
          </a:xfrm>
          <a:prstGeom prst="straightConnector1">
            <a:avLst/>
          </a:prstGeom>
          <a:noFill/>
          <a:ln w="12700" cap="flat" cmpd="sng">
            <a:solidFill>
              <a:schemeClr val="accent1"/>
            </a:solidFill>
            <a:prstDash val="solid"/>
            <a:miter lim="800000"/>
            <a:headEnd type="none" w="sm" len="sm"/>
            <a:tailEnd type="none" w="sm" len="sm"/>
          </a:ln>
        </p:spPr>
      </p:cxnSp>
      <p:cxnSp>
        <p:nvCxnSpPr>
          <p:cNvPr id="210" name="Google Shape;210;p5"/>
          <p:cNvCxnSpPr>
            <a:stCxn id="175" idx="3"/>
            <a:endCxn id="211" idx="0"/>
          </p:cNvCxnSpPr>
          <p:nvPr/>
        </p:nvCxnSpPr>
        <p:spPr>
          <a:xfrm>
            <a:off x="9273038" y="3495241"/>
            <a:ext cx="1689300" cy="629700"/>
          </a:xfrm>
          <a:prstGeom prst="straightConnector1">
            <a:avLst/>
          </a:prstGeom>
          <a:noFill/>
          <a:ln w="12700" cap="flat" cmpd="sng">
            <a:solidFill>
              <a:schemeClr val="accent1"/>
            </a:solidFill>
            <a:prstDash val="solid"/>
            <a:miter lim="800000"/>
            <a:headEnd type="none" w="sm" len="sm"/>
            <a:tailEnd type="none" w="sm" len="sm"/>
          </a:ln>
        </p:spPr>
      </p:cxnSp>
      <p:grpSp>
        <p:nvGrpSpPr>
          <p:cNvPr id="212" name="Google Shape;212;p5"/>
          <p:cNvGrpSpPr/>
          <p:nvPr/>
        </p:nvGrpSpPr>
        <p:grpSpPr>
          <a:xfrm flipH="1">
            <a:off x="10945560" y="2465925"/>
            <a:ext cx="814515" cy="1926150"/>
            <a:chOff x="1498789" y="3201922"/>
            <a:chExt cx="865308" cy="1926150"/>
          </a:xfrm>
        </p:grpSpPr>
        <p:grpSp>
          <p:nvGrpSpPr>
            <p:cNvPr id="213" name="Google Shape;213;p5"/>
            <p:cNvGrpSpPr/>
            <p:nvPr/>
          </p:nvGrpSpPr>
          <p:grpSpPr>
            <a:xfrm>
              <a:off x="1498790" y="3201922"/>
              <a:ext cx="865307" cy="421500"/>
              <a:chOff x="1498790" y="3201922"/>
              <a:chExt cx="865307" cy="421500"/>
            </a:xfrm>
          </p:grpSpPr>
          <p:sp>
            <p:nvSpPr>
              <p:cNvPr id="214" name="Google Shape;214;p5"/>
              <p:cNvSpPr/>
              <p:nvPr/>
            </p:nvSpPr>
            <p:spPr>
              <a:xfrm flipH="1">
                <a:off x="1498790" y="3201922"/>
                <a:ext cx="7956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205" name="Google Shape;205;p5"/>
              <p:cNvSpPr/>
              <p:nvPr/>
            </p:nvSpPr>
            <p:spPr>
              <a:xfrm rot="5400000">
                <a:off x="2208997" y="3329237"/>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215" name="Google Shape;215;p5"/>
            <p:cNvGrpSpPr/>
            <p:nvPr/>
          </p:nvGrpSpPr>
          <p:grpSpPr>
            <a:xfrm>
              <a:off x="1498789" y="3685472"/>
              <a:ext cx="865308" cy="421500"/>
              <a:chOff x="1498789" y="3685472"/>
              <a:chExt cx="865308" cy="421500"/>
            </a:xfrm>
          </p:grpSpPr>
          <p:sp>
            <p:nvSpPr>
              <p:cNvPr id="216" name="Google Shape;216;p5"/>
              <p:cNvSpPr/>
              <p:nvPr/>
            </p:nvSpPr>
            <p:spPr>
              <a:xfrm flipH="1">
                <a:off x="1498789" y="3685472"/>
                <a:ext cx="7956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207" name="Google Shape;207;p5"/>
              <p:cNvSpPr/>
              <p:nvPr/>
            </p:nvSpPr>
            <p:spPr>
              <a:xfrm rot="5400000">
                <a:off x="2208997" y="3784784"/>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217" name="Google Shape;217;p5"/>
            <p:cNvGrpSpPr/>
            <p:nvPr/>
          </p:nvGrpSpPr>
          <p:grpSpPr>
            <a:xfrm>
              <a:off x="1498790" y="4212597"/>
              <a:ext cx="860031" cy="421500"/>
              <a:chOff x="1498790" y="4212597"/>
              <a:chExt cx="860031" cy="421500"/>
            </a:xfrm>
          </p:grpSpPr>
          <p:sp>
            <p:nvSpPr>
              <p:cNvPr id="218" name="Google Shape;218;p5"/>
              <p:cNvSpPr/>
              <p:nvPr/>
            </p:nvSpPr>
            <p:spPr>
              <a:xfrm flipH="1">
                <a:off x="1498790" y="4212597"/>
                <a:ext cx="7956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209" name="Google Shape;209;p5"/>
              <p:cNvSpPr/>
              <p:nvPr/>
            </p:nvSpPr>
            <p:spPr>
              <a:xfrm rot="5400000">
                <a:off x="2203721" y="4350761"/>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nvGrpSpPr>
            <p:cNvPr id="219" name="Google Shape;219;p5"/>
            <p:cNvGrpSpPr/>
            <p:nvPr/>
          </p:nvGrpSpPr>
          <p:grpSpPr>
            <a:xfrm>
              <a:off x="1498790" y="4706572"/>
              <a:ext cx="847432" cy="421500"/>
              <a:chOff x="1498790" y="4706572"/>
              <a:chExt cx="847432" cy="421500"/>
            </a:xfrm>
          </p:grpSpPr>
          <p:sp>
            <p:nvSpPr>
              <p:cNvPr id="220" name="Google Shape;220;p5"/>
              <p:cNvSpPr/>
              <p:nvPr/>
            </p:nvSpPr>
            <p:spPr>
              <a:xfrm flipH="1">
                <a:off x="1498790" y="4706572"/>
                <a:ext cx="795600" cy="421500"/>
              </a:xfrm>
              <a:prstGeom prst="snip2DiagRect">
                <a:avLst>
                  <a:gd name="adj1" fmla="val 0"/>
                  <a:gd name="adj2" fmla="val 27945"/>
                </a:avLst>
              </a:prstGeom>
              <a:solidFill>
                <a:srgbClr val="5B9BD5"/>
              </a:solidFill>
              <a:ln w="19050" cap="flat" cmpd="sng">
                <a:solidFill>
                  <a:srgbClr val="35353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GB" sz="1600" b="0" i="0" u="none" strike="noStrike" cap="none">
                    <a:solidFill>
                      <a:schemeClr val="lt1"/>
                    </a:solidFill>
                    <a:latin typeface="Calibri"/>
                    <a:ea typeface="Calibri"/>
                    <a:cs typeface="Calibri"/>
                    <a:sym typeface="Calibri"/>
                  </a:rPr>
                  <a:t>DFSP</a:t>
                </a:r>
                <a:endParaRPr sz="1800" b="0" i="0" u="none" strike="noStrike" cap="none">
                  <a:solidFill>
                    <a:schemeClr val="dk1"/>
                  </a:solidFill>
                  <a:latin typeface="Calibri"/>
                  <a:ea typeface="Calibri"/>
                  <a:cs typeface="Calibri"/>
                  <a:sym typeface="Calibri"/>
                </a:endParaRPr>
              </a:p>
            </p:txBody>
          </p:sp>
          <p:sp>
            <p:nvSpPr>
              <p:cNvPr id="211" name="Google Shape;211;p5"/>
              <p:cNvSpPr/>
              <p:nvPr/>
            </p:nvSpPr>
            <p:spPr>
              <a:xfrm rot="5400000">
                <a:off x="2191122" y="4804964"/>
                <a:ext cx="198000" cy="112200"/>
              </a:xfrm>
              <a:prstGeom prst="rect">
                <a:avLst/>
              </a:prstGeom>
              <a:solidFill>
                <a:schemeClr val="accent1"/>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grpSp>
      </p:grpSp>
      <p:sp>
        <p:nvSpPr>
          <p:cNvPr id="174" name="Google Shape;174;p5"/>
          <p:cNvSpPr/>
          <p:nvPr/>
        </p:nvSpPr>
        <p:spPr>
          <a:xfrm>
            <a:off x="4988449" y="2969236"/>
            <a:ext cx="2264400" cy="1091100"/>
          </a:xfrm>
          <a:prstGeom prst="roundRect">
            <a:avLst>
              <a:gd name="adj" fmla="val 16667"/>
            </a:avLst>
          </a:prstGeom>
          <a:solidFill>
            <a:srgbClr val="00AFD2"/>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GB" sz="1800" b="0" i="0" u="none" strike="noStrike" cap="none">
                <a:solidFill>
                  <a:srgbClr val="FFFFFF"/>
                </a:solidFill>
                <a:latin typeface="Calibri"/>
                <a:ea typeface="Calibri"/>
                <a:cs typeface="Calibri"/>
                <a:sym typeface="Calibri"/>
              </a:rPr>
              <a:t>Regional Hub</a:t>
            </a:r>
            <a:endParaRPr sz="1800" b="0" i="0" u="none" strike="noStrike" cap="none">
              <a:solidFill>
                <a:schemeClr val="dk1"/>
              </a:solidFill>
              <a:latin typeface="Calibri"/>
              <a:ea typeface="Calibri"/>
              <a:cs typeface="Calibri"/>
              <a:sym typeface="Calibri"/>
            </a:endParaRPr>
          </a:p>
        </p:txBody>
      </p:sp>
      <p:sp>
        <p:nvSpPr>
          <p:cNvPr id="180" name="Google Shape;180;p5"/>
          <p:cNvSpPr/>
          <p:nvPr/>
        </p:nvSpPr>
        <p:spPr>
          <a:xfrm rot="-5400000">
            <a:off x="7150458" y="3439157"/>
            <a:ext cx="198000" cy="112200"/>
          </a:xfrm>
          <a:prstGeom prst="rect">
            <a:avLst/>
          </a:prstGeom>
          <a:solidFill>
            <a:srgbClr val="87EBFF"/>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sp>
        <p:nvSpPr>
          <p:cNvPr id="178" name="Google Shape;178;p5"/>
          <p:cNvSpPr/>
          <p:nvPr/>
        </p:nvSpPr>
        <p:spPr>
          <a:xfrm rot="5400000">
            <a:off x="4884567" y="3439153"/>
            <a:ext cx="198000" cy="112200"/>
          </a:xfrm>
          <a:prstGeom prst="rect">
            <a:avLst/>
          </a:prstGeom>
          <a:solidFill>
            <a:srgbClr val="87EBFF"/>
          </a:solidFill>
          <a:ln w="19050" cap="flat" cmpd="sng">
            <a:solidFill>
              <a:srgbClr val="001E2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Open Sans"/>
              <a:ea typeface="Open Sans"/>
              <a:cs typeface="Open Sans"/>
              <a:sym typeface="Open Sans"/>
            </a:endParaRPr>
          </a:p>
        </p:txBody>
      </p:sp>
      <p:sp>
        <p:nvSpPr>
          <p:cNvPr id="221" name="Google Shape;221;p5"/>
          <p:cNvSpPr txBox="1"/>
          <p:nvPr/>
        </p:nvSpPr>
        <p:spPr>
          <a:xfrm>
            <a:off x="10650587" y="4688981"/>
            <a:ext cx="6834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Roboto"/>
              <a:buNone/>
            </a:pPr>
            <a:r>
              <a:rPr lang="en-GB" sz="1200" b="0" i="0" u="none" strike="noStrike" cap="none">
                <a:solidFill>
                  <a:srgbClr val="000000"/>
                </a:solidFill>
                <a:latin typeface="Roboto"/>
                <a:ea typeface="Roboto"/>
                <a:cs typeface="Roboto"/>
                <a:sym typeface="Roboto"/>
              </a:rPr>
              <a:t>Malawi</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Roboto"/>
              <a:buNone/>
            </a:pPr>
            <a:r>
              <a:rPr lang="en-GB" sz="1200" b="0" i="0" u="none" strike="noStrike" cap="none">
                <a:solidFill>
                  <a:srgbClr val="000000"/>
                </a:solidFill>
                <a:latin typeface="Roboto"/>
                <a:ea typeface="Roboto"/>
                <a:cs typeface="Roboto"/>
                <a:sym typeface="Roboto"/>
              </a:rPr>
              <a:t>DFSPs</a:t>
            </a:r>
            <a:endParaRPr sz="1200" b="0" i="0" u="none" strike="noStrike" cap="none">
              <a:solidFill>
                <a:schemeClr val="dk1"/>
              </a:solidFill>
              <a:latin typeface="Open Sans"/>
              <a:ea typeface="Open Sans"/>
              <a:cs typeface="Open Sans"/>
              <a:sym typeface="Open Sans"/>
            </a:endParaRPr>
          </a:p>
        </p:txBody>
      </p:sp>
      <p:sp>
        <p:nvSpPr>
          <p:cNvPr id="222" name="Google Shape;222;p5"/>
          <p:cNvSpPr txBox="1"/>
          <p:nvPr/>
        </p:nvSpPr>
        <p:spPr>
          <a:xfrm>
            <a:off x="774722" y="4688981"/>
            <a:ext cx="702300" cy="461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Roboto"/>
              <a:buNone/>
            </a:pPr>
            <a:r>
              <a:rPr lang="en-GB" sz="1200" b="0" i="0" u="none" strike="noStrike" cap="none">
                <a:solidFill>
                  <a:srgbClr val="000000"/>
                </a:solidFill>
                <a:latin typeface="Roboto"/>
                <a:ea typeface="Roboto"/>
                <a:cs typeface="Roboto"/>
                <a:sym typeface="Roboto"/>
              </a:rPr>
              <a:t>Zambia</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Roboto"/>
              <a:buNone/>
            </a:pPr>
            <a:r>
              <a:rPr lang="en-GB" sz="1200" b="0" i="0" u="none" strike="noStrike" cap="none">
                <a:solidFill>
                  <a:srgbClr val="000000"/>
                </a:solidFill>
                <a:latin typeface="Roboto"/>
                <a:ea typeface="Roboto"/>
                <a:cs typeface="Roboto"/>
                <a:sym typeface="Roboto"/>
              </a:rPr>
              <a:t> DFSPs</a:t>
            </a:r>
            <a:endParaRPr sz="1800" b="0" i="0" u="none" strike="noStrike" cap="none">
              <a:solidFill>
                <a:schemeClr val="dk1"/>
              </a:solidFill>
              <a:latin typeface="Calibri"/>
              <a:ea typeface="Calibri"/>
              <a:cs typeface="Calibri"/>
              <a:sym typeface="Calibri"/>
            </a:endParaRPr>
          </a:p>
        </p:txBody>
      </p:sp>
      <p:sp>
        <p:nvSpPr>
          <p:cNvPr id="223" name="Google Shape;223;p5"/>
          <p:cNvSpPr/>
          <p:nvPr/>
        </p:nvSpPr>
        <p:spPr>
          <a:xfrm>
            <a:off x="2649201" y="4392083"/>
            <a:ext cx="1150893" cy="593997"/>
          </a:xfrm>
          <a:prstGeom prst="flowChartPunchedTape">
            <a:avLst/>
          </a:prstGeom>
          <a:solidFill>
            <a:srgbClr val="006DA4"/>
          </a:solidFill>
          <a:ln w="19050" cap="flat" cmpd="sng">
            <a:solidFill>
              <a:srgbClr val="002E4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700"/>
              <a:buFont typeface="Open Sans"/>
              <a:buNone/>
            </a:pPr>
            <a:r>
              <a:rPr lang="en-GB" sz="700" b="0" i="0" u="none" strike="noStrike" cap="none">
                <a:solidFill>
                  <a:schemeClr val="lt1"/>
                </a:solidFill>
                <a:latin typeface="Open Sans"/>
                <a:ea typeface="Open Sans"/>
                <a:cs typeface="Open Sans"/>
                <a:sym typeface="Open Sans"/>
              </a:rPr>
              <a:t>Merged Payment Matrix to Settlement Processor</a:t>
            </a:r>
            <a:endParaRPr sz="1800" b="0" i="0" u="none" strike="noStrike" cap="none">
              <a:solidFill>
                <a:schemeClr val="dk1"/>
              </a:solidFill>
              <a:latin typeface="Calibri"/>
              <a:ea typeface="Calibri"/>
              <a:cs typeface="Calibri"/>
              <a:sym typeface="Calibri"/>
            </a:endParaRPr>
          </a:p>
        </p:txBody>
      </p:sp>
      <p:sp>
        <p:nvSpPr>
          <p:cNvPr id="224" name="Google Shape;224;p5"/>
          <p:cNvSpPr/>
          <p:nvPr/>
        </p:nvSpPr>
        <p:spPr>
          <a:xfrm>
            <a:off x="7957049" y="4392076"/>
            <a:ext cx="1150893" cy="593997"/>
          </a:xfrm>
          <a:prstGeom prst="flowChartPunchedTape">
            <a:avLst/>
          </a:prstGeom>
          <a:solidFill>
            <a:srgbClr val="006DA4"/>
          </a:solidFill>
          <a:ln w="19050" cap="flat" cmpd="sng">
            <a:solidFill>
              <a:srgbClr val="002E4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700"/>
              <a:buFont typeface="Open Sans"/>
              <a:buNone/>
            </a:pPr>
            <a:r>
              <a:rPr lang="en-GB" sz="700" b="0" i="0" u="none" strike="noStrike" cap="none">
                <a:solidFill>
                  <a:schemeClr val="lt1"/>
                </a:solidFill>
                <a:latin typeface="Open Sans"/>
                <a:ea typeface="Open Sans"/>
                <a:cs typeface="Open Sans"/>
                <a:sym typeface="Open Sans"/>
              </a:rPr>
              <a:t>Merged Payment Matrix to Settlement Processor</a:t>
            </a:r>
            <a:endParaRPr sz="1800" b="0" i="0" u="none" strike="noStrike" cap="none">
              <a:solidFill>
                <a:schemeClr val="dk1"/>
              </a:solidFill>
              <a:latin typeface="Calibri"/>
              <a:ea typeface="Calibri"/>
              <a:cs typeface="Calibri"/>
              <a:sym typeface="Calibri"/>
            </a:endParaRPr>
          </a:p>
        </p:txBody>
      </p:sp>
      <p:sp>
        <p:nvSpPr>
          <p:cNvPr id="225" name="Google Shape;225;p5"/>
          <p:cNvSpPr/>
          <p:nvPr/>
        </p:nvSpPr>
        <p:spPr>
          <a:xfrm>
            <a:off x="5469925" y="3782525"/>
            <a:ext cx="1284063" cy="535500"/>
          </a:xfrm>
          <a:prstGeom prst="flowChartPunchedTape">
            <a:avLst/>
          </a:prstGeom>
          <a:solidFill>
            <a:srgbClr val="006DA4"/>
          </a:solidFill>
          <a:ln w="19050" cap="flat" cmpd="sng">
            <a:solidFill>
              <a:srgbClr val="002E45"/>
            </a:solidFill>
            <a:prstDash val="solid"/>
            <a:miter lim="800000"/>
            <a:headEnd type="none" w="sm" len="sm"/>
            <a:tailEnd type="none" w="sm" len="sm"/>
          </a:ln>
        </p:spPr>
        <p:txBody>
          <a:bodyPr spcFirstLastPara="1" wrap="square" lIns="18000" tIns="36000" rIns="18000" bIns="10800" anchor="ctr" anchorCtr="0">
            <a:noAutofit/>
          </a:bodyPr>
          <a:lstStyle/>
          <a:p>
            <a:pPr marL="0" marR="0" lvl="0" indent="0" algn="ctr" rtl="0">
              <a:lnSpc>
                <a:spcPct val="100000"/>
              </a:lnSpc>
              <a:spcBef>
                <a:spcPts val="0"/>
              </a:spcBef>
              <a:spcAft>
                <a:spcPts val="0"/>
              </a:spcAft>
              <a:buClr>
                <a:schemeClr val="lt1"/>
              </a:buClr>
              <a:buSzPts val="700"/>
              <a:buFont typeface="Open Sans"/>
              <a:buNone/>
            </a:pPr>
            <a:r>
              <a:rPr lang="en-GB" sz="700" b="0" i="0" u="none" strike="noStrike" cap="none">
                <a:solidFill>
                  <a:schemeClr val="lt1"/>
                </a:solidFill>
                <a:latin typeface="Open Sans"/>
                <a:ea typeface="Open Sans"/>
                <a:cs typeface="Open Sans"/>
                <a:sym typeface="Open Sans"/>
              </a:rPr>
              <a:t>Payment Matrix per currency is distributed to jurisdictions</a:t>
            </a:r>
            <a:endParaRPr sz="1800" b="0" i="0" u="none" strike="noStrike" cap="none">
              <a:solidFill>
                <a:schemeClr val="dk1"/>
              </a:solidFill>
              <a:latin typeface="Calibri"/>
              <a:ea typeface="Calibri"/>
              <a:cs typeface="Calibri"/>
              <a:sym typeface="Calibri"/>
            </a:endParaRPr>
          </a:p>
        </p:txBody>
      </p:sp>
      <p:cxnSp>
        <p:nvCxnSpPr>
          <p:cNvPr id="226" name="Google Shape;226;p5"/>
          <p:cNvCxnSpPr>
            <a:stCxn id="225" idx="2"/>
            <a:endCxn id="223" idx="3"/>
          </p:cNvCxnSpPr>
          <p:nvPr/>
        </p:nvCxnSpPr>
        <p:spPr>
          <a:xfrm rot="5400000">
            <a:off x="4743807" y="3320825"/>
            <a:ext cx="424500" cy="2311800"/>
          </a:xfrm>
          <a:prstGeom prst="bentConnector2">
            <a:avLst/>
          </a:prstGeom>
          <a:noFill/>
          <a:ln w="9525" cap="flat" cmpd="sng">
            <a:solidFill>
              <a:schemeClr val="dk2"/>
            </a:solidFill>
            <a:prstDash val="solid"/>
            <a:round/>
            <a:headEnd type="none" w="sm" len="sm"/>
            <a:tailEnd type="triangle" w="med" len="med"/>
          </a:ln>
        </p:spPr>
      </p:cxnSp>
      <p:cxnSp>
        <p:nvCxnSpPr>
          <p:cNvPr id="227" name="Google Shape;227;p5"/>
          <p:cNvCxnSpPr>
            <a:stCxn id="225" idx="2"/>
            <a:endCxn id="224" idx="1"/>
          </p:cNvCxnSpPr>
          <p:nvPr/>
        </p:nvCxnSpPr>
        <p:spPr>
          <a:xfrm rot="-5400000" flipH="1">
            <a:off x="6822207" y="3554225"/>
            <a:ext cx="424500" cy="1845000"/>
          </a:xfrm>
          <a:prstGeom prst="bentConnector2">
            <a:avLst/>
          </a:prstGeom>
          <a:noFill/>
          <a:ln w="9525" cap="flat" cmpd="sng">
            <a:solidFill>
              <a:schemeClr val="dk2"/>
            </a:solidFill>
            <a:prstDash val="solid"/>
            <a:round/>
            <a:headEnd type="none" w="sm" len="sm"/>
            <a:tailEnd type="triangle" w="med" len="med"/>
          </a:ln>
        </p:spPr>
      </p:cxnSp>
      <p:grpSp>
        <p:nvGrpSpPr>
          <p:cNvPr id="228" name="Google Shape;228;p5"/>
          <p:cNvGrpSpPr/>
          <p:nvPr/>
        </p:nvGrpSpPr>
        <p:grpSpPr>
          <a:xfrm>
            <a:off x="2102359" y="5236472"/>
            <a:ext cx="2244600" cy="750085"/>
            <a:chOff x="2311808" y="2183671"/>
            <a:chExt cx="2244600" cy="750085"/>
          </a:xfrm>
        </p:grpSpPr>
        <p:pic>
          <p:nvPicPr>
            <p:cNvPr id="229" name="Google Shape;229;p5" descr="Bank with solid fill"/>
            <p:cNvPicPr preferRelativeResize="0"/>
            <p:nvPr/>
          </p:nvPicPr>
          <p:blipFill rotWithShape="1">
            <a:blip r:embed="rId4">
              <a:alphaModFix/>
            </a:blip>
            <a:srcRect/>
            <a:stretch/>
          </p:blipFill>
          <p:spPr>
            <a:xfrm>
              <a:off x="3244770" y="2183671"/>
              <a:ext cx="497775" cy="497775"/>
            </a:xfrm>
            <a:prstGeom prst="rect">
              <a:avLst/>
            </a:prstGeom>
            <a:noFill/>
            <a:ln>
              <a:noFill/>
            </a:ln>
          </p:spPr>
        </p:pic>
        <p:sp>
          <p:nvSpPr>
            <p:cNvPr id="230" name="Google Shape;230;p5"/>
            <p:cNvSpPr txBox="1"/>
            <p:nvPr/>
          </p:nvSpPr>
          <p:spPr>
            <a:xfrm>
              <a:off x="2311808" y="2656856"/>
              <a:ext cx="2244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8D8D8"/>
                </a:buClr>
                <a:buSzPts val="1200"/>
                <a:buFont typeface="Roboto"/>
                <a:buNone/>
              </a:pPr>
              <a:r>
                <a:rPr lang="en-GB" sz="1200" b="0" i="0" u="none" strike="noStrike" cap="none">
                  <a:solidFill>
                    <a:srgbClr val="7F7F7F"/>
                  </a:solidFill>
                  <a:latin typeface="Roboto"/>
                  <a:ea typeface="Roboto"/>
                  <a:cs typeface="Roboto"/>
                  <a:sym typeface="Roboto"/>
                </a:rPr>
                <a:t>Domestic Settlement Provider</a:t>
              </a:r>
              <a:endParaRPr sz="1800" b="0" i="0" u="none" strike="noStrike" cap="none">
                <a:solidFill>
                  <a:srgbClr val="7F7F7F"/>
                </a:solidFill>
                <a:latin typeface="Calibri"/>
                <a:ea typeface="Calibri"/>
                <a:cs typeface="Calibri"/>
                <a:sym typeface="Calibri"/>
              </a:endParaRPr>
            </a:p>
          </p:txBody>
        </p:sp>
      </p:grpSp>
      <p:grpSp>
        <p:nvGrpSpPr>
          <p:cNvPr id="231" name="Google Shape;231;p5"/>
          <p:cNvGrpSpPr/>
          <p:nvPr/>
        </p:nvGrpSpPr>
        <p:grpSpPr>
          <a:xfrm>
            <a:off x="7374034" y="5236472"/>
            <a:ext cx="2244600" cy="750085"/>
            <a:chOff x="2311808" y="2183671"/>
            <a:chExt cx="2244600" cy="750085"/>
          </a:xfrm>
        </p:grpSpPr>
        <p:pic>
          <p:nvPicPr>
            <p:cNvPr id="232" name="Google Shape;232;p5" descr="Bank with solid fill"/>
            <p:cNvPicPr preferRelativeResize="0"/>
            <p:nvPr/>
          </p:nvPicPr>
          <p:blipFill rotWithShape="1">
            <a:blip r:embed="rId4">
              <a:alphaModFix/>
            </a:blip>
            <a:srcRect/>
            <a:stretch/>
          </p:blipFill>
          <p:spPr>
            <a:xfrm>
              <a:off x="3244770" y="2183671"/>
              <a:ext cx="497775" cy="497775"/>
            </a:xfrm>
            <a:prstGeom prst="rect">
              <a:avLst/>
            </a:prstGeom>
            <a:noFill/>
            <a:ln>
              <a:noFill/>
            </a:ln>
          </p:spPr>
        </p:pic>
        <p:sp>
          <p:nvSpPr>
            <p:cNvPr id="233" name="Google Shape;233;p5"/>
            <p:cNvSpPr txBox="1"/>
            <p:nvPr/>
          </p:nvSpPr>
          <p:spPr>
            <a:xfrm>
              <a:off x="2311808" y="2656856"/>
              <a:ext cx="22446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D8D8D8"/>
                </a:buClr>
                <a:buSzPts val="1200"/>
                <a:buFont typeface="Roboto"/>
                <a:buNone/>
              </a:pPr>
              <a:r>
                <a:rPr lang="en-GB" sz="1200" b="0" i="0" u="none" strike="noStrike" cap="none">
                  <a:solidFill>
                    <a:srgbClr val="7F7F7F"/>
                  </a:solidFill>
                  <a:latin typeface="Roboto"/>
                  <a:ea typeface="Roboto"/>
                  <a:cs typeface="Roboto"/>
                  <a:sym typeface="Roboto"/>
                </a:rPr>
                <a:t>Domestic Settlement Provider</a:t>
              </a:r>
              <a:endParaRPr sz="1800" b="0" i="0" u="none" strike="noStrike" cap="none">
                <a:solidFill>
                  <a:srgbClr val="7F7F7F"/>
                </a:solidFill>
                <a:latin typeface="Calibri"/>
                <a:ea typeface="Calibri"/>
                <a:cs typeface="Calibri"/>
                <a:sym typeface="Calibri"/>
              </a:endParaRPr>
            </a:p>
          </p:txBody>
        </p:sp>
      </p:grpSp>
      <p:cxnSp>
        <p:nvCxnSpPr>
          <p:cNvPr id="234" name="Google Shape;234;p5"/>
          <p:cNvCxnSpPr>
            <a:stCxn id="223" idx="2"/>
            <a:endCxn id="229" idx="0"/>
          </p:cNvCxnSpPr>
          <p:nvPr/>
        </p:nvCxnSpPr>
        <p:spPr>
          <a:xfrm rot="-5400000" flipH="1">
            <a:off x="3099548" y="5051780"/>
            <a:ext cx="309900" cy="59700"/>
          </a:xfrm>
          <a:prstGeom prst="bentConnector3">
            <a:avLst>
              <a:gd name="adj1" fmla="val 59566"/>
            </a:avLst>
          </a:prstGeom>
          <a:noFill/>
          <a:ln w="9525" cap="flat" cmpd="sng">
            <a:solidFill>
              <a:schemeClr val="dk2"/>
            </a:solidFill>
            <a:prstDash val="solid"/>
            <a:round/>
            <a:headEnd type="none" w="sm" len="sm"/>
            <a:tailEnd type="none" w="sm" len="sm"/>
          </a:ln>
        </p:spPr>
      </p:cxnSp>
      <p:cxnSp>
        <p:nvCxnSpPr>
          <p:cNvPr id="235" name="Google Shape;235;p5"/>
          <p:cNvCxnSpPr>
            <a:stCxn id="224" idx="2"/>
            <a:endCxn id="232" idx="0"/>
          </p:cNvCxnSpPr>
          <p:nvPr/>
        </p:nvCxnSpPr>
        <p:spPr>
          <a:xfrm rot="-5400000" flipH="1">
            <a:off x="8389246" y="5069923"/>
            <a:ext cx="309900" cy="23400"/>
          </a:xfrm>
          <a:prstGeom prst="bentConnector3">
            <a:avLst>
              <a:gd name="adj1" fmla="val 59567"/>
            </a:avLst>
          </a:prstGeom>
          <a:noFill/>
          <a:ln w="9525" cap="flat" cmpd="sng">
            <a:solidFill>
              <a:schemeClr val="dk2"/>
            </a:solidFill>
            <a:prstDash val="solid"/>
            <a:round/>
            <a:headEnd type="none" w="sm" len="sm"/>
            <a:tailEnd type="none" w="sm" len="sm"/>
          </a:ln>
        </p:spPr>
      </p:cxnSp>
      <p:sp>
        <p:nvSpPr>
          <p:cNvPr id="236" name="Google Shape;236;p5"/>
          <p:cNvSpPr txBox="1">
            <a:spLocks noGrp="1"/>
          </p:cNvSpPr>
          <p:nvPr>
            <p:ph type="title"/>
          </p:nvPr>
        </p:nvSpPr>
        <p:spPr>
          <a:xfrm>
            <a:off x="838200" y="353079"/>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DRPP Soft Launch Configuration</a:t>
            </a:r>
            <a:endParaRPr sz="3200" b="1" dirty="0">
              <a:latin typeface="Gill Sans" panose="020B0604020202020204" charset="0"/>
            </a:endParaRPr>
          </a:p>
        </p:txBody>
      </p:sp>
      <p:sp>
        <p:nvSpPr>
          <p:cNvPr id="237" name="Google Shape;237;p5"/>
          <p:cNvSpPr txBox="1"/>
          <p:nvPr/>
        </p:nvSpPr>
        <p:spPr>
          <a:xfrm>
            <a:off x="9361708" y="6236958"/>
            <a:ext cx="2051100" cy="477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i="1" u="none" strike="noStrike" cap="none">
                <a:solidFill>
                  <a:srgbClr val="44546A"/>
                </a:solidFill>
                <a:latin typeface="Roboto"/>
                <a:ea typeface="Roboto"/>
                <a:cs typeface="Roboto"/>
                <a:sym typeface="Roboto"/>
              </a:rPr>
              <a:t>ISO 20022 for IIPS</a:t>
            </a:r>
            <a:endParaRPr sz="1500" b="1" i="1" u="none" strike="noStrike" cap="none">
              <a:solidFill>
                <a:srgbClr val="44546A"/>
              </a:solidFill>
              <a:latin typeface="Roboto"/>
              <a:ea typeface="Roboto"/>
              <a:cs typeface="Roboto"/>
              <a:sym typeface="Roboto"/>
            </a:endParaRPr>
          </a:p>
        </p:txBody>
      </p:sp>
      <p:pic>
        <p:nvPicPr>
          <p:cNvPr id="238" name="Google Shape;238;p5"/>
          <p:cNvPicPr preferRelativeResize="0"/>
          <p:nvPr/>
        </p:nvPicPr>
        <p:blipFill rotWithShape="1">
          <a:blip r:embed="rId5">
            <a:alphaModFix/>
          </a:blip>
          <a:srcRect l="34984" r="34222" b="34013"/>
          <a:stretch/>
        </p:blipFill>
        <p:spPr>
          <a:xfrm>
            <a:off x="8977059" y="6283433"/>
            <a:ext cx="384644" cy="43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6"/>
          <p:cNvSpPr txBox="1"/>
          <p:nvPr/>
        </p:nvSpPr>
        <p:spPr>
          <a:xfrm>
            <a:off x="1399181" y="366546"/>
            <a:ext cx="8770332" cy="535531"/>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3200"/>
              <a:buFont typeface="Arial"/>
              <a:buNone/>
            </a:pPr>
            <a:r>
              <a:rPr lang="en-GB" sz="3200" b="1" i="0" u="none" strike="noStrike" cap="none" dirty="0">
                <a:solidFill>
                  <a:schemeClr val="lt1"/>
                </a:solidFill>
                <a:latin typeface="Gill Sans"/>
                <a:ea typeface="Gill Sans"/>
                <a:cs typeface="Gill Sans"/>
                <a:sym typeface="Gill Sans"/>
              </a:rPr>
              <a:t>Contributors and Early Adopters </a:t>
            </a:r>
            <a:endParaRPr sz="1400" b="0" i="0" u="none" strike="noStrike" cap="none" dirty="0">
              <a:solidFill>
                <a:srgbClr val="000000"/>
              </a:solidFill>
              <a:latin typeface="Arial"/>
              <a:ea typeface="Arial"/>
              <a:cs typeface="Arial"/>
              <a:sym typeface="Arial"/>
            </a:endParaRPr>
          </a:p>
        </p:txBody>
      </p:sp>
      <p:sp>
        <p:nvSpPr>
          <p:cNvPr id="244" name="Google Shape;244;p6"/>
          <p:cNvSpPr txBox="1"/>
          <p:nvPr/>
        </p:nvSpPr>
        <p:spPr>
          <a:xfrm>
            <a:off x="216727" y="2322993"/>
            <a:ext cx="2143124" cy="337947"/>
          </a:xfrm>
          <a:prstGeom prst="rect">
            <a:avLst/>
          </a:prstGeom>
          <a:gradFill>
            <a:gsLst>
              <a:gs pos="0">
                <a:srgbClr val="1A45AF"/>
              </a:gs>
              <a:gs pos="100000">
                <a:srgbClr val="080F1F"/>
              </a:gs>
            </a:gsLst>
            <a:lin ang="174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GB" sz="1800" b="1" i="0" u="none" strike="noStrike" cap="none">
                <a:solidFill>
                  <a:schemeClr val="lt1"/>
                </a:solidFill>
                <a:latin typeface="Gill Sans"/>
                <a:ea typeface="Gill Sans"/>
                <a:cs typeface="Gill Sans"/>
                <a:sym typeface="Gill Sans"/>
              </a:rPr>
              <a:t>Regulatory WG</a:t>
            </a:r>
            <a:endParaRPr sz="1400" b="0" i="0" u="none" strike="noStrike" cap="none">
              <a:solidFill>
                <a:srgbClr val="000000"/>
              </a:solidFill>
              <a:latin typeface="Arial"/>
              <a:ea typeface="Arial"/>
              <a:cs typeface="Arial"/>
              <a:sym typeface="Arial"/>
            </a:endParaRPr>
          </a:p>
        </p:txBody>
      </p:sp>
      <p:sp>
        <p:nvSpPr>
          <p:cNvPr id="245" name="Google Shape;245;p6"/>
          <p:cNvSpPr txBox="1"/>
          <p:nvPr/>
        </p:nvSpPr>
        <p:spPr>
          <a:xfrm>
            <a:off x="216727" y="3526619"/>
            <a:ext cx="3385898" cy="367182"/>
          </a:xfrm>
          <a:prstGeom prst="rect">
            <a:avLst/>
          </a:prstGeom>
          <a:gradFill>
            <a:gsLst>
              <a:gs pos="0">
                <a:srgbClr val="1A45AF"/>
              </a:gs>
              <a:gs pos="100000">
                <a:srgbClr val="080F1F"/>
              </a:gs>
            </a:gsLst>
            <a:lin ang="174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GB" sz="1800" b="1" i="0" u="none" strike="noStrike" cap="none">
                <a:solidFill>
                  <a:schemeClr val="lt1"/>
                </a:solidFill>
                <a:latin typeface="Gill Sans"/>
                <a:ea typeface="Gill Sans"/>
                <a:cs typeface="Gill Sans"/>
                <a:sym typeface="Gill Sans"/>
              </a:rPr>
              <a:t>Technical &amp; Standards WG</a:t>
            </a:r>
            <a:endParaRPr sz="1400" b="0" i="0" u="none" strike="noStrike" cap="none">
              <a:solidFill>
                <a:srgbClr val="000000"/>
              </a:solidFill>
              <a:latin typeface="Arial"/>
              <a:ea typeface="Arial"/>
              <a:cs typeface="Arial"/>
              <a:sym typeface="Arial"/>
            </a:endParaRPr>
          </a:p>
        </p:txBody>
      </p:sp>
      <p:sp>
        <p:nvSpPr>
          <p:cNvPr id="246" name="Google Shape;246;p6"/>
          <p:cNvSpPr txBox="1"/>
          <p:nvPr/>
        </p:nvSpPr>
        <p:spPr>
          <a:xfrm>
            <a:off x="213973" y="4918262"/>
            <a:ext cx="2117130" cy="367182"/>
          </a:xfrm>
          <a:prstGeom prst="rect">
            <a:avLst/>
          </a:prstGeom>
          <a:gradFill>
            <a:gsLst>
              <a:gs pos="0">
                <a:srgbClr val="1A45AF"/>
              </a:gs>
              <a:gs pos="100000">
                <a:srgbClr val="080F1F"/>
              </a:gs>
            </a:gsLst>
            <a:lin ang="174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GB" sz="1800" b="1" i="0" u="none" strike="noStrike" cap="none">
                <a:solidFill>
                  <a:schemeClr val="lt1"/>
                </a:solidFill>
                <a:latin typeface="Gill Sans"/>
                <a:ea typeface="Gill Sans"/>
                <a:cs typeface="Gill Sans"/>
                <a:sym typeface="Gill Sans"/>
              </a:rPr>
              <a:t>Commercial WG</a:t>
            </a:r>
            <a:endParaRPr sz="1400" b="0" i="0" u="none" strike="noStrike" cap="none">
              <a:solidFill>
                <a:srgbClr val="000000"/>
              </a:solidFill>
              <a:latin typeface="Arial"/>
              <a:ea typeface="Arial"/>
              <a:cs typeface="Arial"/>
              <a:sym typeface="Arial"/>
            </a:endParaRPr>
          </a:p>
        </p:txBody>
      </p:sp>
      <p:grpSp>
        <p:nvGrpSpPr>
          <p:cNvPr id="247" name="Google Shape;247;p6"/>
          <p:cNvGrpSpPr/>
          <p:nvPr/>
        </p:nvGrpSpPr>
        <p:grpSpPr>
          <a:xfrm>
            <a:off x="969922" y="3947286"/>
            <a:ext cx="10214280" cy="862523"/>
            <a:chOff x="722782" y="3897858"/>
            <a:chExt cx="10214280" cy="862523"/>
          </a:xfrm>
        </p:grpSpPr>
        <p:pic>
          <p:nvPicPr>
            <p:cNvPr id="248" name="Google Shape;248;p6" descr="A red logo with a white background&#10;&#10;Description automatically generated"/>
            <p:cNvPicPr preferRelativeResize="0"/>
            <p:nvPr/>
          </p:nvPicPr>
          <p:blipFill rotWithShape="1">
            <a:blip r:embed="rId3">
              <a:alphaModFix/>
            </a:blip>
            <a:srcRect l="25038" t="12181" r="23543" b="22504"/>
            <a:stretch/>
          </p:blipFill>
          <p:spPr>
            <a:xfrm>
              <a:off x="3504838" y="3971170"/>
              <a:ext cx="621323" cy="789211"/>
            </a:xfrm>
            <a:prstGeom prst="rect">
              <a:avLst/>
            </a:prstGeom>
            <a:noFill/>
            <a:ln>
              <a:noFill/>
            </a:ln>
          </p:spPr>
        </p:pic>
        <p:pic>
          <p:nvPicPr>
            <p:cNvPr id="249" name="Google Shape;249;p6" descr="A blue flag with yellow stars in a circle&#10;&#10;Description automatically generated"/>
            <p:cNvPicPr preferRelativeResize="0"/>
            <p:nvPr/>
          </p:nvPicPr>
          <p:blipFill rotWithShape="1">
            <a:blip r:embed="rId4">
              <a:alphaModFix/>
            </a:blip>
            <a:srcRect/>
            <a:stretch/>
          </p:blipFill>
          <p:spPr>
            <a:xfrm>
              <a:off x="8500890" y="3963029"/>
              <a:ext cx="916847" cy="611232"/>
            </a:xfrm>
            <a:prstGeom prst="rect">
              <a:avLst/>
            </a:prstGeom>
            <a:noFill/>
            <a:ln>
              <a:noFill/>
            </a:ln>
          </p:spPr>
        </p:pic>
        <p:pic>
          <p:nvPicPr>
            <p:cNvPr id="250" name="Google Shape;250;p6" descr="A logo with purple and grey text&#10;&#10;Description automatically generated"/>
            <p:cNvPicPr preferRelativeResize="0"/>
            <p:nvPr/>
          </p:nvPicPr>
          <p:blipFill rotWithShape="1">
            <a:blip r:embed="rId5">
              <a:alphaModFix/>
            </a:blip>
            <a:srcRect/>
            <a:stretch/>
          </p:blipFill>
          <p:spPr>
            <a:xfrm>
              <a:off x="1809346" y="4007832"/>
              <a:ext cx="1584997" cy="742181"/>
            </a:xfrm>
            <a:prstGeom prst="rect">
              <a:avLst/>
            </a:prstGeom>
            <a:noFill/>
            <a:ln>
              <a:noFill/>
            </a:ln>
          </p:spPr>
        </p:pic>
        <p:pic>
          <p:nvPicPr>
            <p:cNvPr id="251" name="Google Shape;251;p6" descr="A yellow square with white text&#10;&#10;Description automatically generated"/>
            <p:cNvPicPr preferRelativeResize="0"/>
            <p:nvPr/>
          </p:nvPicPr>
          <p:blipFill rotWithShape="1">
            <a:blip r:embed="rId6">
              <a:alphaModFix/>
            </a:blip>
            <a:srcRect/>
            <a:stretch/>
          </p:blipFill>
          <p:spPr>
            <a:xfrm>
              <a:off x="722782" y="3916842"/>
              <a:ext cx="843539" cy="843539"/>
            </a:xfrm>
            <a:prstGeom prst="rect">
              <a:avLst/>
            </a:prstGeom>
            <a:noFill/>
            <a:ln>
              <a:noFill/>
            </a:ln>
          </p:spPr>
        </p:pic>
        <p:pic>
          <p:nvPicPr>
            <p:cNvPr id="252" name="Google Shape;252;p6" descr="A logo with a yellow triangle&#10;&#10;Description automatically generated"/>
            <p:cNvPicPr preferRelativeResize="0"/>
            <p:nvPr/>
          </p:nvPicPr>
          <p:blipFill rotWithShape="1">
            <a:blip r:embed="rId7">
              <a:alphaModFix/>
            </a:blip>
            <a:srcRect/>
            <a:stretch/>
          </p:blipFill>
          <p:spPr>
            <a:xfrm>
              <a:off x="9655475" y="3916842"/>
              <a:ext cx="1281587" cy="624873"/>
            </a:xfrm>
            <a:prstGeom prst="rect">
              <a:avLst/>
            </a:prstGeom>
            <a:noFill/>
            <a:ln>
              <a:noFill/>
            </a:ln>
          </p:spPr>
        </p:pic>
        <p:pic>
          <p:nvPicPr>
            <p:cNvPr id="253" name="Google Shape;253;p6" descr="A close-up of a logo&#10;&#10;Description automatically generated"/>
            <p:cNvPicPr preferRelativeResize="0"/>
            <p:nvPr/>
          </p:nvPicPr>
          <p:blipFill rotWithShape="1">
            <a:blip r:embed="rId8">
              <a:alphaModFix/>
            </a:blip>
            <a:srcRect t="31295" b="30284"/>
            <a:stretch/>
          </p:blipFill>
          <p:spPr>
            <a:xfrm>
              <a:off x="6319511" y="3897858"/>
              <a:ext cx="2143125" cy="823400"/>
            </a:xfrm>
            <a:prstGeom prst="rect">
              <a:avLst/>
            </a:prstGeom>
            <a:noFill/>
            <a:ln>
              <a:noFill/>
            </a:ln>
          </p:spPr>
        </p:pic>
        <p:pic>
          <p:nvPicPr>
            <p:cNvPr id="254" name="Google Shape;254;p6" descr="A green background with white text&#10;&#10;Description automatically generated"/>
            <p:cNvPicPr preferRelativeResize="0"/>
            <p:nvPr/>
          </p:nvPicPr>
          <p:blipFill rotWithShape="1">
            <a:blip r:embed="rId9">
              <a:alphaModFix/>
            </a:blip>
            <a:srcRect/>
            <a:stretch/>
          </p:blipFill>
          <p:spPr>
            <a:xfrm>
              <a:off x="5429216" y="3935268"/>
              <a:ext cx="843539" cy="793919"/>
            </a:xfrm>
            <a:prstGeom prst="rect">
              <a:avLst/>
            </a:prstGeom>
            <a:noFill/>
            <a:ln>
              <a:noFill/>
            </a:ln>
          </p:spPr>
        </p:pic>
        <p:pic>
          <p:nvPicPr>
            <p:cNvPr id="255" name="Google Shape;255;p6" descr="A green logo with black text&#10;&#10;Description automatically generated"/>
            <p:cNvPicPr preferRelativeResize="0"/>
            <p:nvPr/>
          </p:nvPicPr>
          <p:blipFill rotWithShape="1">
            <a:blip r:embed="rId10">
              <a:alphaModFix/>
            </a:blip>
            <a:srcRect l="25148" t="6184" r="23839" b="8175"/>
            <a:stretch/>
          </p:blipFill>
          <p:spPr>
            <a:xfrm>
              <a:off x="4444771" y="3973033"/>
              <a:ext cx="665647" cy="715810"/>
            </a:xfrm>
            <a:prstGeom prst="rect">
              <a:avLst/>
            </a:prstGeom>
            <a:noFill/>
            <a:ln>
              <a:noFill/>
            </a:ln>
          </p:spPr>
        </p:pic>
      </p:grpSp>
      <p:sp>
        <p:nvSpPr>
          <p:cNvPr id="256" name="Google Shape;256;p6"/>
          <p:cNvSpPr txBox="1"/>
          <p:nvPr/>
        </p:nvSpPr>
        <p:spPr>
          <a:xfrm>
            <a:off x="210526" y="1362512"/>
            <a:ext cx="2143124" cy="337947"/>
          </a:xfrm>
          <a:prstGeom prst="rect">
            <a:avLst/>
          </a:prstGeom>
          <a:gradFill>
            <a:gsLst>
              <a:gs pos="0">
                <a:srgbClr val="1A45AF"/>
              </a:gs>
              <a:gs pos="100000">
                <a:srgbClr val="080F1F"/>
              </a:gs>
            </a:gsLst>
            <a:lin ang="17400000" scaled="0"/>
          </a:grad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1800"/>
              <a:buFont typeface="Arial"/>
              <a:buNone/>
            </a:pPr>
            <a:r>
              <a:rPr lang="en-GB" sz="1800" b="1" i="0" u="none" strike="noStrike" cap="none">
                <a:solidFill>
                  <a:schemeClr val="lt1"/>
                </a:solidFill>
                <a:latin typeface="Gill Sans"/>
                <a:ea typeface="Gill Sans"/>
                <a:cs typeface="Gill Sans"/>
                <a:sym typeface="Gill Sans"/>
              </a:rPr>
              <a:t>Early Participants</a:t>
            </a:r>
            <a:endParaRPr sz="1400" b="0" i="0" u="none" strike="noStrike" cap="none">
              <a:solidFill>
                <a:srgbClr val="000000"/>
              </a:solidFill>
              <a:latin typeface="Arial"/>
              <a:ea typeface="Arial"/>
              <a:cs typeface="Arial"/>
              <a:sym typeface="Arial"/>
            </a:endParaRPr>
          </a:p>
        </p:txBody>
      </p:sp>
      <p:grpSp>
        <p:nvGrpSpPr>
          <p:cNvPr id="257" name="Google Shape;257;p6"/>
          <p:cNvGrpSpPr/>
          <p:nvPr/>
        </p:nvGrpSpPr>
        <p:grpSpPr>
          <a:xfrm>
            <a:off x="1579795" y="1566002"/>
            <a:ext cx="9344244" cy="921728"/>
            <a:chOff x="1579795" y="1566002"/>
            <a:chExt cx="9344244" cy="921728"/>
          </a:xfrm>
        </p:grpSpPr>
        <p:pic>
          <p:nvPicPr>
            <p:cNvPr id="258" name="Google Shape;258;p6"/>
            <p:cNvPicPr preferRelativeResize="0"/>
            <p:nvPr/>
          </p:nvPicPr>
          <p:blipFill rotWithShape="1">
            <a:blip r:embed="rId11">
              <a:alphaModFix/>
            </a:blip>
            <a:srcRect/>
            <a:stretch/>
          </p:blipFill>
          <p:spPr>
            <a:xfrm>
              <a:off x="3082411" y="1844130"/>
              <a:ext cx="1494376" cy="341575"/>
            </a:xfrm>
            <a:prstGeom prst="rect">
              <a:avLst/>
            </a:prstGeom>
            <a:noFill/>
            <a:ln>
              <a:noFill/>
            </a:ln>
          </p:spPr>
        </p:pic>
        <p:pic>
          <p:nvPicPr>
            <p:cNvPr id="259" name="Google Shape;259;p6"/>
            <p:cNvPicPr preferRelativeResize="0"/>
            <p:nvPr/>
          </p:nvPicPr>
          <p:blipFill rotWithShape="1">
            <a:blip r:embed="rId12">
              <a:alphaModFix/>
            </a:blip>
            <a:srcRect t="19991" b="22179"/>
            <a:stretch/>
          </p:blipFill>
          <p:spPr>
            <a:xfrm>
              <a:off x="1579795" y="1852396"/>
              <a:ext cx="1299266" cy="334104"/>
            </a:xfrm>
            <a:prstGeom prst="rect">
              <a:avLst/>
            </a:prstGeom>
            <a:noFill/>
            <a:ln>
              <a:noFill/>
            </a:ln>
          </p:spPr>
        </p:pic>
        <p:pic>
          <p:nvPicPr>
            <p:cNvPr id="260" name="Google Shape;260;p6"/>
            <p:cNvPicPr preferRelativeResize="0"/>
            <p:nvPr/>
          </p:nvPicPr>
          <p:blipFill rotWithShape="1">
            <a:blip r:embed="rId13">
              <a:alphaModFix/>
            </a:blip>
            <a:srcRect/>
            <a:stretch/>
          </p:blipFill>
          <p:spPr>
            <a:xfrm>
              <a:off x="4710186" y="1631218"/>
              <a:ext cx="780476" cy="691775"/>
            </a:xfrm>
            <a:prstGeom prst="rect">
              <a:avLst/>
            </a:prstGeom>
            <a:noFill/>
            <a:ln>
              <a:noFill/>
            </a:ln>
          </p:spPr>
        </p:pic>
        <p:pic>
          <p:nvPicPr>
            <p:cNvPr id="261" name="Google Shape;261;p6"/>
            <p:cNvPicPr preferRelativeResize="0"/>
            <p:nvPr/>
          </p:nvPicPr>
          <p:blipFill rotWithShape="1">
            <a:blip r:embed="rId14">
              <a:alphaModFix/>
            </a:blip>
            <a:srcRect/>
            <a:stretch/>
          </p:blipFill>
          <p:spPr>
            <a:xfrm>
              <a:off x="5468651" y="1643565"/>
              <a:ext cx="712700" cy="674790"/>
            </a:xfrm>
            <a:prstGeom prst="rect">
              <a:avLst/>
            </a:prstGeom>
            <a:noFill/>
            <a:ln>
              <a:noFill/>
            </a:ln>
          </p:spPr>
        </p:pic>
        <p:pic>
          <p:nvPicPr>
            <p:cNvPr id="262" name="Google Shape;262;p6"/>
            <p:cNvPicPr preferRelativeResize="0"/>
            <p:nvPr/>
          </p:nvPicPr>
          <p:blipFill rotWithShape="1">
            <a:blip r:embed="rId15">
              <a:alphaModFix/>
            </a:blip>
            <a:srcRect/>
            <a:stretch/>
          </p:blipFill>
          <p:spPr>
            <a:xfrm>
              <a:off x="6256611" y="1774406"/>
              <a:ext cx="680750" cy="405400"/>
            </a:xfrm>
            <a:prstGeom prst="rect">
              <a:avLst/>
            </a:prstGeom>
            <a:noFill/>
            <a:ln>
              <a:noFill/>
            </a:ln>
          </p:spPr>
        </p:pic>
        <p:pic>
          <p:nvPicPr>
            <p:cNvPr id="263" name="Google Shape;263;p6"/>
            <p:cNvPicPr preferRelativeResize="0"/>
            <p:nvPr/>
          </p:nvPicPr>
          <p:blipFill rotWithShape="1">
            <a:blip r:embed="rId16">
              <a:alphaModFix/>
            </a:blip>
            <a:srcRect/>
            <a:stretch/>
          </p:blipFill>
          <p:spPr>
            <a:xfrm>
              <a:off x="7140711" y="1664568"/>
              <a:ext cx="616450" cy="616450"/>
            </a:xfrm>
            <a:prstGeom prst="rect">
              <a:avLst/>
            </a:prstGeom>
            <a:noFill/>
            <a:ln>
              <a:noFill/>
            </a:ln>
          </p:spPr>
        </p:pic>
        <p:pic>
          <p:nvPicPr>
            <p:cNvPr id="264" name="Google Shape;264;p6"/>
            <p:cNvPicPr preferRelativeResize="0"/>
            <p:nvPr/>
          </p:nvPicPr>
          <p:blipFill rotWithShape="1">
            <a:blip r:embed="rId17">
              <a:alphaModFix/>
            </a:blip>
            <a:srcRect/>
            <a:stretch/>
          </p:blipFill>
          <p:spPr>
            <a:xfrm>
              <a:off x="7809090" y="1747733"/>
              <a:ext cx="923556" cy="432073"/>
            </a:xfrm>
            <a:prstGeom prst="rect">
              <a:avLst/>
            </a:prstGeom>
            <a:noFill/>
            <a:ln>
              <a:noFill/>
            </a:ln>
          </p:spPr>
        </p:pic>
        <p:pic>
          <p:nvPicPr>
            <p:cNvPr id="265" name="Google Shape;265;p6" descr="Explore more details"/>
            <p:cNvPicPr preferRelativeResize="0"/>
            <p:nvPr/>
          </p:nvPicPr>
          <p:blipFill rotWithShape="1">
            <a:blip r:embed="rId18">
              <a:alphaModFix/>
            </a:blip>
            <a:srcRect l="30622" t="6524" r="29503" b="7592"/>
            <a:stretch/>
          </p:blipFill>
          <p:spPr>
            <a:xfrm>
              <a:off x="8931127" y="1566002"/>
              <a:ext cx="666622" cy="921728"/>
            </a:xfrm>
            <a:prstGeom prst="rect">
              <a:avLst/>
            </a:prstGeom>
            <a:noFill/>
            <a:ln>
              <a:noFill/>
            </a:ln>
          </p:spPr>
        </p:pic>
        <p:pic>
          <p:nvPicPr>
            <p:cNvPr id="266" name="Google Shape;266;p6"/>
            <p:cNvPicPr preferRelativeResize="0"/>
            <p:nvPr/>
          </p:nvPicPr>
          <p:blipFill rotWithShape="1">
            <a:blip r:embed="rId19">
              <a:alphaModFix/>
            </a:blip>
            <a:srcRect r="71745" b="-302"/>
            <a:stretch/>
          </p:blipFill>
          <p:spPr>
            <a:xfrm>
              <a:off x="9692034" y="1675842"/>
              <a:ext cx="1232005" cy="539860"/>
            </a:xfrm>
            <a:prstGeom prst="rect">
              <a:avLst/>
            </a:prstGeom>
            <a:noFill/>
            <a:ln>
              <a:noFill/>
            </a:ln>
          </p:spPr>
        </p:pic>
      </p:grpSp>
      <p:grpSp>
        <p:nvGrpSpPr>
          <p:cNvPr id="267" name="Google Shape;267;p6"/>
          <p:cNvGrpSpPr/>
          <p:nvPr/>
        </p:nvGrpSpPr>
        <p:grpSpPr>
          <a:xfrm>
            <a:off x="207591" y="5191638"/>
            <a:ext cx="11387876" cy="1635113"/>
            <a:chOff x="207591" y="5191638"/>
            <a:chExt cx="11387876" cy="1635113"/>
          </a:xfrm>
        </p:grpSpPr>
        <p:pic>
          <p:nvPicPr>
            <p:cNvPr id="268" name="Google Shape;268;p6" descr="A close-up of a logo&#10;&#10;Description automatically generated"/>
            <p:cNvPicPr preferRelativeResize="0"/>
            <p:nvPr/>
          </p:nvPicPr>
          <p:blipFill rotWithShape="1">
            <a:blip r:embed="rId8">
              <a:alphaModFix/>
            </a:blip>
            <a:srcRect t="32632" b="32633"/>
            <a:stretch/>
          </p:blipFill>
          <p:spPr>
            <a:xfrm>
              <a:off x="207591" y="5365109"/>
              <a:ext cx="1603056" cy="556823"/>
            </a:xfrm>
            <a:prstGeom prst="rect">
              <a:avLst/>
            </a:prstGeom>
            <a:noFill/>
            <a:ln>
              <a:noFill/>
            </a:ln>
          </p:spPr>
        </p:pic>
        <p:pic>
          <p:nvPicPr>
            <p:cNvPr id="269" name="Google Shape;269;p6" descr="A round red and yellow logo with a map in the middle&#10;&#10;Description automatically generated"/>
            <p:cNvPicPr preferRelativeResize="0"/>
            <p:nvPr/>
          </p:nvPicPr>
          <p:blipFill rotWithShape="1">
            <a:blip r:embed="rId20">
              <a:alphaModFix/>
            </a:blip>
            <a:srcRect/>
            <a:stretch/>
          </p:blipFill>
          <p:spPr>
            <a:xfrm>
              <a:off x="1810647" y="5285482"/>
              <a:ext cx="717692" cy="717692"/>
            </a:xfrm>
            <a:prstGeom prst="rect">
              <a:avLst/>
            </a:prstGeom>
            <a:noFill/>
            <a:ln>
              <a:noFill/>
            </a:ln>
          </p:spPr>
        </p:pic>
        <p:pic>
          <p:nvPicPr>
            <p:cNvPr id="270" name="Google Shape;270;p6" descr="A logo with people lifting a box&#10;&#10;Description automatically generated"/>
            <p:cNvPicPr preferRelativeResize="0"/>
            <p:nvPr/>
          </p:nvPicPr>
          <p:blipFill rotWithShape="1">
            <a:blip r:embed="rId21">
              <a:alphaModFix/>
            </a:blip>
            <a:srcRect/>
            <a:stretch/>
          </p:blipFill>
          <p:spPr>
            <a:xfrm>
              <a:off x="2614202" y="5317550"/>
              <a:ext cx="665541" cy="665541"/>
            </a:xfrm>
            <a:prstGeom prst="rect">
              <a:avLst/>
            </a:prstGeom>
            <a:noFill/>
            <a:ln>
              <a:noFill/>
            </a:ln>
          </p:spPr>
        </p:pic>
        <p:pic>
          <p:nvPicPr>
            <p:cNvPr id="271" name="Google Shape;271;p6" descr="A logo of a company&#10;&#10;Description automatically generated"/>
            <p:cNvPicPr preferRelativeResize="0"/>
            <p:nvPr/>
          </p:nvPicPr>
          <p:blipFill rotWithShape="1">
            <a:blip r:embed="rId22">
              <a:alphaModFix/>
            </a:blip>
            <a:srcRect/>
            <a:stretch/>
          </p:blipFill>
          <p:spPr>
            <a:xfrm>
              <a:off x="4708289" y="5340030"/>
              <a:ext cx="591860" cy="591860"/>
            </a:xfrm>
            <a:prstGeom prst="rect">
              <a:avLst/>
            </a:prstGeom>
            <a:noFill/>
            <a:ln>
              <a:noFill/>
            </a:ln>
          </p:spPr>
        </p:pic>
        <p:pic>
          <p:nvPicPr>
            <p:cNvPr id="272" name="Google Shape;272;p6" descr="A black and white logo&#10;&#10;Description automatically generated"/>
            <p:cNvPicPr preferRelativeResize="0"/>
            <p:nvPr/>
          </p:nvPicPr>
          <p:blipFill rotWithShape="1">
            <a:blip r:embed="rId23">
              <a:alphaModFix/>
            </a:blip>
            <a:srcRect/>
            <a:stretch/>
          </p:blipFill>
          <p:spPr>
            <a:xfrm>
              <a:off x="5501947" y="5191638"/>
              <a:ext cx="814754" cy="837510"/>
            </a:xfrm>
            <a:prstGeom prst="rect">
              <a:avLst/>
            </a:prstGeom>
            <a:noFill/>
            <a:ln>
              <a:noFill/>
            </a:ln>
          </p:spPr>
        </p:pic>
        <p:pic>
          <p:nvPicPr>
            <p:cNvPr id="273" name="Google Shape;273;p6" descr="A logo for a company&#10;&#10;Description automatically generated"/>
            <p:cNvPicPr preferRelativeResize="0"/>
            <p:nvPr/>
          </p:nvPicPr>
          <p:blipFill rotWithShape="1">
            <a:blip r:embed="rId24">
              <a:alphaModFix/>
            </a:blip>
            <a:srcRect/>
            <a:stretch/>
          </p:blipFill>
          <p:spPr>
            <a:xfrm>
              <a:off x="5884794" y="6291026"/>
              <a:ext cx="1145584" cy="511421"/>
            </a:xfrm>
            <a:prstGeom prst="rect">
              <a:avLst/>
            </a:prstGeom>
            <a:noFill/>
            <a:ln>
              <a:noFill/>
            </a:ln>
          </p:spPr>
        </p:pic>
        <p:pic>
          <p:nvPicPr>
            <p:cNvPr id="274" name="Google Shape;274;p6" descr="A blue and white logo&#10;&#10;Description automatically generated"/>
            <p:cNvPicPr preferRelativeResize="0"/>
            <p:nvPr/>
          </p:nvPicPr>
          <p:blipFill rotWithShape="1">
            <a:blip r:embed="rId25">
              <a:alphaModFix/>
            </a:blip>
            <a:srcRect/>
            <a:stretch/>
          </p:blipFill>
          <p:spPr>
            <a:xfrm>
              <a:off x="7687388" y="5359584"/>
              <a:ext cx="1478917" cy="567871"/>
            </a:xfrm>
            <a:prstGeom prst="rect">
              <a:avLst/>
            </a:prstGeom>
            <a:noFill/>
            <a:ln>
              <a:noFill/>
            </a:ln>
          </p:spPr>
        </p:pic>
        <p:pic>
          <p:nvPicPr>
            <p:cNvPr id="275" name="Google Shape;275;p6" descr="A black and orange logo&#10;&#10;Description automatically generated"/>
            <p:cNvPicPr preferRelativeResize="0"/>
            <p:nvPr/>
          </p:nvPicPr>
          <p:blipFill rotWithShape="1">
            <a:blip r:embed="rId26">
              <a:alphaModFix/>
            </a:blip>
            <a:srcRect t="15829" b="14426"/>
            <a:stretch/>
          </p:blipFill>
          <p:spPr>
            <a:xfrm>
              <a:off x="3491075" y="5324404"/>
              <a:ext cx="971853" cy="677805"/>
            </a:xfrm>
            <a:prstGeom prst="rect">
              <a:avLst/>
            </a:prstGeom>
            <a:noFill/>
            <a:ln>
              <a:noFill/>
            </a:ln>
          </p:spPr>
        </p:pic>
        <p:pic>
          <p:nvPicPr>
            <p:cNvPr id="276" name="Google Shape;276;p6" descr="A logo for a company&#10;&#10;Description automatically generated"/>
            <p:cNvPicPr preferRelativeResize="0"/>
            <p:nvPr/>
          </p:nvPicPr>
          <p:blipFill rotWithShape="1">
            <a:blip r:embed="rId27">
              <a:alphaModFix/>
            </a:blip>
            <a:srcRect/>
            <a:stretch/>
          </p:blipFill>
          <p:spPr>
            <a:xfrm>
              <a:off x="7324377" y="6266720"/>
              <a:ext cx="1177871" cy="560031"/>
            </a:xfrm>
            <a:prstGeom prst="rect">
              <a:avLst/>
            </a:prstGeom>
            <a:noFill/>
            <a:ln>
              <a:noFill/>
            </a:ln>
          </p:spPr>
        </p:pic>
        <p:pic>
          <p:nvPicPr>
            <p:cNvPr id="277" name="Google Shape;277;p6" descr="A close up of a logo&#10;&#10;Description automatically generated"/>
            <p:cNvPicPr preferRelativeResize="0"/>
            <p:nvPr/>
          </p:nvPicPr>
          <p:blipFill rotWithShape="1">
            <a:blip r:embed="rId28">
              <a:alphaModFix/>
            </a:blip>
            <a:srcRect/>
            <a:stretch/>
          </p:blipFill>
          <p:spPr>
            <a:xfrm>
              <a:off x="9166305" y="5327989"/>
              <a:ext cx="1639137" cy="517622"/>
            </a:xfrm>
            <a:prstGeom prst="rect">
              <a:avLst/>
            </a:prstGeom>
            <a:noFill/>
            <a:ln>
              <a:noFill/>
            </a:ln>
          </p:spPr>
        </p:pic>
        <p:pic>
          <p:nvPicPr>
            <p:cNvPr id="278" name="Google Shape;278;p6"/>
            <p:cNvPicPr preferRelativeResize="0"/>
            <p:nvPr/>
          </p:nvPicPr>
          <p:blipFill rotWithShape="1">
            <a:blip r:embed="rId7">
              <a:alphaModFix/>
            </a:blip>
            <a:srcRect/>
            <a:stretch/>
          </p:blipFill>
          <p:spPr>
            <a:xfrm>
              <a:off x="4398326" y="6233659"/>
              <a:ext cx="1145585" cy="558561"/>
            </a:xfrm>
            <a:prstGeom prst="rect">
              <a:avLst/>
            </a:prstGeom>
            <a:noFill/>
            <a:ln>
              <a:noFill/>
            </a:ln>
          </p:spPr>
        </p:pic>
        <p:pic>
          <p:nvPicPr>
            <p:cNvPr id="279" name="Google Shape;279;p6" descr="A blue and orange logo&#10;&#10;Description automatically generated"/>
            <p:cNvPicPr preferRelativeResize="0"/>
            <p:nvPr/>
          </p:nvPicPr>
          <p:blipFill rotWithShape="1">
            <a:blip r:embed="rId29">
              <a:alphaModFix/>
            </a:blip>
            <a:srcRect/>
            <a:stretch/>
          </p:blipFill>
          <p:spPr>
            <a:xfrm>
              <a:off x="6330173" y="5365109"/>
              <a:ext cx="1478917" cy="517621"/>
            </a:xfrm>
            <a:prstGeom prst="rect">
              <a:avLst/>
            </a:prstGeom>
            <a:noFill/>
            <a:ln>
              <a:noFill/>
            </a:ln>
          </p:spPr>
        </p:pic>
        <p:pic>
          <p:nvPicPr>
            <p:cNvPr id="280" name="Google Shape;280;p6" descr="A red logo with a white background&#10;&#10;Description automatically generated"/>
            <p:cNvPicPr preferRelativeResize="0"/>
            <p:nvPr/>
          </p:nvPicPr>
          <p:blipFill rotWithShape="1">
            <a:blip r:embed="rId3">
              <a:alphaModFix/>
            </a:blip>
            <a:srcRect l="25038" t="12181" r="23543" b="22504"/>
            <a:stretch/>
          </p:blipFill>
          <p:spPr>
            <a:xfrm>
              <a:off x="10974144" y="5229313"/>
              <a:ext cx="621323" cy="789211"/>
            </a:xfrm>
            <a:prstGeom prst="rect">
              <a:avLst/>
            </a:prstGeom>
            <a:noFill/>
            <a:ln>
              <a:noFill/>
            </a:ln>
          </p:spPr>
        </p:pic>
        <p:pic>
          <p:nvPicPr>
            <p:cNvPr id="281" name="Google Shape;281;p6" descr="A red text on a black background&#10;&#10;Description automatically generated"/>
            <p:cNvPicPr preferRelativeResize="0"/>
            <p:nvPr/>
          </p:nvPicPr>
          <p:blipFill rotWithShape="1">
            <a:blip r:embed="rId30">
              <a:alphaModFix/>
            </a:blip>
            <a:srcRect/>
            <a:stretch/>
          </p:blipFill>
          <p:spPr>
            <a:xfrm>
              <a:off x="3056643" y="6303460"/>
              <a:ext cx="971852" cy="455172"/>
            </a:xfrm>
            <a:prstGeom prst="rect">
              <a:avLst/>
            </a:prstGeom>
            <a:noFill/>
            <a:ln>
              <a:noFill/>
            </a:ln>
          </p:spPr>
        </p:pic>
      </p:grpSp>
      <p:grpSp>
        <p:nvGrpSpPr>
          <p:cNvPr id="282" name="Google Shape;282;p6"/>
          <p:cNvGrpSpPr/>
          <p:nvPr/>
        </p:nvGrpSpPr>
        <p:grpSpPr>
          <a:xfrm>
            <a:off x="997944" y="2768166"/>
            <a:ext cx="10134184" cy="856288"/>
            <a:chOff x="1259541" y="2677579"/>
            <a:chExt cx="10134184" cy="856288"/>
          </a:xfrm>
        </p:grpSpPr>
        <p:pic>
          <p:nvPicPr>
            <p:cNvPr id="283" name="Google Shape;283;p6" descr="A blue and yellow logo&#10;&#10;Description automatically generated"/>
            <p:cNvPicPr preferRelativeResize="0"/>
            <p:nvPr/>
          </p:nvPicPr>
          <p:blipFill rotWithShape="1">
            <a:blip r:embed="rId31">
              <a:alphaModFix/>
            </a:blip>
            <a:srcRect/>
            <a:stretch/>
          </p:blipFill>
          <p:spPr>
            <a:xfrm>
              <a:off x="4759683" y="2820027"/>
              <a:ext cx="552038" cy="642275"/>
            </a:xfrm>
            <a:prstGeom prst="rect">
              <a:avLst/>
            </a:prstGeom>
            <a:noFill/>
            <a:ln>
              <a:noFill/>
            </a:ln>
          </p:spPr>
        </p:pic>
        <p:pic>
          <p:nvPicPr>
            <p:cNvPr id="284" name="Google Shape;284;p6"/>
            <p:cNvPicPr preferRelativeResize="0"/>
            <p:nvPr/>
          </p:nvPicPr>
          <p:blipFill rotWithShape="1">
            <a:blip r:embed="rId32">
              <a:alphaModFix/>
            </a:blip>
            <a:srcRect/>
            <a:stretch/>
          </p:blipFill>
          <p:spPr>
            <a:xfrm>
              <a:off x="8968801" y="2777579"/>
              <a:ext cx="585721" cy="585721"/>
            </a:xfrm>
            <a:prstGeom prst="rect">
              <a:avLst/>
            </a:prstGeom>
            <a:noFill/>
            <a:ln>
              <a:noFill/>
            </a:ln>
          </p:spPr>
        </p:pic>
        <p:pic>
          <p:nvPicPr>
            <p:cNvPr id="285" name="Google Shape;285;p6" descr="A close-up of a logo&#10;&#10;Description automatically generated"/>
            <p:cNvPicPr preferRelativeResize="0"/>
            <p:nvPr/>
          </p:nvPicPr>
          <p:blipFill rotWithShape="1">
            <a:blip r:embed="rId33">
              <a:alphaModFix/>
            </a:blip>
            <a:srcRect t="25422" b="27006"/>
            <a:stretch/>
          </p:blipFill>
          <p:spPr>
            <a:xfrm>
              <a:off x="3193848" y="2731594"/>
              <a:ext cx="1350169" cy="642274"/>
            </a:xfrm>
            <a:prstGeom prst="rect">
              <a:avLst/>
            </a:prstGeom>
            <a:noFill/>
            <a:ln>
              <a:noFill/>
            </a:ln>
          </p:spPr>
        </p:pic>
        <p:pic>
          <p:nvPicPr>
            <p:cNvPr id="286" name="Google Shape;286;p6" descr="A logo with a triangle and a star&#10;&#10;Description automatically generated"/>
            <p:cNvPicPr preferRelativeResize="0"/>
            <p:nvPr/>
          </p:nvPicPr>
          <p:blipFill rotWithShape="1">
            <a:blip r:embed="rId34">
              <a:alphaModFix/>
            </a:blip>
            <a:srcRect t="23789" b="25861"/>
            <a:stretch/>
          </p:blipFill>
          <p:spPr>
            <a:xfrm>
              <a:off x="5365855" y="2794869"/>
              <a:ext cx="1771224" cy="571271"/>
            </a:xfrm>
            <a:prstGeom prst="rect">
              <a:avLst/>
            </a:prstGeom>
            <a:noFill/>
            <a:ln>
              <a:noFill/>
            </a:ln>
          </p:spPr>
        </p:pic>
        <p:pic>
          <p:nvPicPr>
            <p:cNvPr id="287" name="Google Shape;287;p6" descr="A logo of a religious organization&#10;&#10;Description automatically generated"/>
            <p:cNvPicPr preferRelativeResize="0"/>
            <p:nvPr/>
          </p:nvPicPr>
          <p:blipFill rotWithShape="1">
            <a:blip r:embed="rId35">
              <a:alphaModFix/>
            </a:blip>
            <a:srcRect l="10519" t="7609" r="22176" b="3539"/>
            <a:stretch/>
          </p:blipFill>
          <p:spPr>
            <a:xfrm>
              <a:off x="7915725" y="2677579"/>
              <a:ext cx="916847" cy="856288"/>
            </a:xfrm>
            <a:prstGeom prst="rect">
              <a:avLst/>
            </a:prstGeom>
            <a:noFill/>
            <a:ln>
              <a:noFill/>
            </a:ln>
          </p:spPr>
        </p:pic>
        <p:pic>
          <p:nvPicPr>
            <p:cNvPr id="288" name="Google Shape;288;p6" descr="A green logo with black text&#10;&#10;Description automatically generated"/>
            <p:cNvPicPr preferRelativeResize="0"/>
            <p:nvPr/>
          </p:nvPicPr>
          <p:blipFill rotWithShape="1">
            <a:blip r:embed="rId10">
              <a:alphaModFix/>
            </a:blip>
            <a:srcRect l="25148" t="6184" r="23839" b="8175"/>
            <a:stretch/>
          </p:blipFill>
          <p:spPr>
            <a:xfrm>
              <a:off x="7143443" y="2734204"/>
              <a:ext cx="665647" cy="715810"/>
            </a:xfrm>
            <a:prstGeom prst="rect">
              <a:avLst/>
            </a:prstGeom>
            <a:noFill/>
            <a:ln>
              <a:noFill/>
            </a:ln>
          </p:spPr>
        </p:pic>
        <p:pic>
          <p:nvPicPr>
            <p:cNvPr id="289" name="Google Shape;289;p6" descr="A logo with a shield and text&#10;&#10;Description automatically generated"/>
            <p:cNvPicPr preferRelativeResize="0"/>
            <p:nvPr/>
          </p:nvPicPr>
          <p:blipFill rotWithShape="1">
            <a:blip r:embed="rId36">
              <a:alphaModFix/>
            </a:blip>
            <a:srcRect t="32395" b="31776"/>
            <a:stretch/>
          </p:blipFill>
          <p:spPr>
            <a:xfrm>
              <a:off x="1259541" y="2766700"/>
              <a:ext cx="1804121" cy="646401"/>
            </a:xfrm>
            <a:prstGeom prst="rect">
              <a:avLst/>
            </a:prstGeom>
            <a:noFill/>
            <a:ln>
              <a:noFill/>
            </a:ln>
          </p:spPr>
        </p:pic>
        <p:pic>
          <p:nvPicPr>
            <p:cNvPr id="290" name="Google Shape;290;p6" descr="A blue text on a white background&#10;&#10;Description automatically generated"/>
            <p:cNvPicPr preferRelativeResize="0"/>
            <p:nvPr/>
          </p:nvPicPr>
          <p:blipFill rotWithShape="1">
            <a:blip r:embed="rId37">
              <a:alphaModFix/>
            </a:blip>
            <a:srcRect/>
            <a:stretch/>
          </p:blipFill>
          <p:spPr>
            <a:xfrm>
              <a:off x="9728033" y="2731594"/>
              <a:ext cx="1665692" cy="578033"/>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2">
          <a:extLst>
            <a:ext uri="{FF2B5EF4-FFF2-40B4-BE49-F238E27FC236}">
              <a16:creationId xmlns:a16="http://schemas.microsoft.com/office/drawing/2014/main" id="{BB7336F1-2F17-65D4-589E-B50C1162DD35}"/>
            </a:ext>
          </a:extLst>
        </p:cNvPr>
        <p:cNvGrpSpPr/>
        <p:nvPr/>
      </p:nvGrpSpPr>
      <p:grpSpPr>
        <a:xfrm>
          <a:off x="0" y="0"/>
          <a:ext cx="0" cy="0"/>
          <a:chOff x="0" y="0"/>
          <a:chExt cx="0" cy="0"/>
        </a:xfrm>
      </p:grpSpPr>
      <p:sp>
        <p:nvSpPr>
          <p:cNvPr id="323" name="Google Shape;323;p9">
            <a:extLst>
              <a:ext uri="{FF2B5EF4-FFF2-40B4-BE49-F238E27FC236}">
                <a16:creationId xmlns:a16="http://schemas.microsoft.com/office/drawing/2014/main" id="{CB9886F4-819E-ED46-017C-D462804F780E}"/>
              </a:ext>
            </a:extLst>
          </p:cNvPr>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Success Factors</a:t>
            </a:r>
            <a:endParaRPr sz="3200" b="1" dirty="0">
              <a:latin typeface="Gill Sans" panose="020B0604020202020204" charset="0"/>
            </a:endParaRPr>
          </a:p>
        </p:txBody>
      </p:sp>
      <p:grpSp>
        <p:nvGrpSpPr>
          <p:cNvPr id="22" name="Group 21">
            <a:extLst>
              <a:ext uri="{FF2B5EF4-FFF2-40B4-BE49-F238E27FC236}">
                <a16:creationId xmlns:a16="http://schemas.microsoft.com/office/drawing/2014/main" id="{4C5698CC-D653-3E88-3E9F-3E2288275552}"/>
              </a:ext>
            </a:extLst>
          </p:cNvPr>
          <p:cNvGrpSpPr>
            <a:grpSpLocks noChangeAspect="1"/>
          </p:cNvGrpSpPr>
          <p:nvPr/>
        </p:nvGrpSpPr>
        <p:grpSpPr>
          <a:xfrm>
            <a:off x="2654552" y="1391099"/>
            <a:ext cx="6670184" cy="5207385"/>
            <a:chOff x="2654552" y="1391099"/>
            <a:chExt cx="6670184" cy="5207385"/>
          </a:xfrm>
        </p:grpSpPr>
        <p:sp>
          <p:nvSpPr>
            <p:cNvPr id="21" name="Flowchart: Connector 20">
              <a:extLst>
                <a:ext uri="{FF2B5EF4-FFF2-40B4-BE49-F238E27FC236}">
                  <a16:creationId xmlns:a16="http://schemas.microsoft.com/office/drawing/2014/main" id="{2D512B2C-1779-E339-339E-D9D525B82BA9}"/>
                </a:ext>
              </a:extLst>
            </p:cNvPr>
            <p:cNvSpPr>
              <a:spLocks noChangeAspect="1"/>
            </p:cNvSpPr>
            <p:nvPr/>
          </p:nvSpPr>
          <p:spPr>
            <a:xfrm>
              <a:off x="3676763" y="1751877"/>
              <a:ext cx="4415008" cy="4415008"/>
            </a:xfrm>
            <a:prstGeom prst="flowChartConnector">
              <a:avLst/>
            </a:prstGeom>
            <a:noFill/>
            <a:ln w="19050">
              <a:solidFill>
                <a:srgbClr val="0000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n>
                  <a:solidFill>
                    <a:srgbClr val="003399"/>
                  </a:solidFill>
                </a:ln>
                <a:latin typeface="Gill Sans" panose="020B0604020202020204" charset="0"/>
              </a:endParaRPr>
            </a:p>
          </p:txBody>
        </p:sp>
        <p:grpSp>
          <p:nvGrpSpPr>
            <p:cNvPr id="3" name="Group 2">
              <a:extLst>
                <a:ext uri="{FF2B5EF4-FFF2-40B4-BE49-F238E27FC236}">
                  <a16:creationId xmlns:a16="http://schemas.microsoft.com/office/drawing/2014/main" id="{0D1C9EFA-8BDB-2749-A13C-E72B1692C83C}"/>
                </a:ext>
              </a:extLst>
            </p:cNvPr>
            <p:cNvGrpSpPr/>
            <p:nvPr/>
          </p:nvGrpSpPr>
          <p:grpSpPr>
            <a:xfrm>
              <a:off x="5022875" y="1391099"/>
              <a:ext cx="1722784" cy="1006181"/>
              <a:chOff x="5143046" y="827579"/>
              <a:chExt cx="1722784" cy="821131"/>
            </a:xfrm>
          </p:grpSpPr>
          <p:sp>
            <p:nvSpPr>
              <p:cNvPr id="4" name="Google Shape;297;p8">
                <a:extLst>
                  <a:ext uri="{FF2B5EF4-FFF2-40B4-BE49-F238E27FC236}">
                    <a16:creationId xmlns:a16="http://schemas.microsoft.com/office/drawing/2014/main" id="{3EEF101F-D842-9CCF-E9F8-FAC85F5AA783}"/>
                  </a:ext>
                </a:extLst>
              </p:cNvPr>
              <p:cNvSpPr/>
              <p:nvPr/>
            </p:nvSpPr>
            <p:spPr>
              <a:xfrm>
                <a:off x="5143046" y="827579"/>
                <a:ext cx="1722784" cy="821131"/>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5" name="Google Shape;298;p8">
                <a:extLst>
                  <a:ext uri="{FF2B5EF4-FFF2-40B4-BE49-F238E27FC236}">
                    <a16:creationId xmlns:a16="http://schemas.microsoft.com/office/drawing/2014/main" id="{8B750ECF-7D7C-57DF-5714-0A55F8DE793C}"/>
                  </a:ext>
                </a:extLst>
              </p:cNvPr>
              <p:cNvSpPr txBox="1"/>
              <p:nvPr/>
            </p:nvSpPr>
            <p:spPr>
              <a:xfrm>
                <a:off x="5183130" y="867663"/>
                <a:ext cx="1642616" cy="740963"/>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a:solidFill>
                      <a:srgbClr val="FFFFFF"/>
                    </a:solidFill>
                    <a:latin typeface="Gill Sans" panose="020B0604020202020204" charset="0"/>
                    <a:ea typeface="Calibri"/>
                    <a:cs typeface="Calibri"/>
                    <a:sym typeface="Calibri"/>
                  </a:rPr>
                  <a:t>1. Stakeholder Collaborations</a:t>
                </a:r>
                <a:endParaRPr sz="1400" b="0" i="0" u="none" strike="noStrike" cap="none">
                  <a:solidFill>
                    <a:srgbClr val="000000"/>
                  </a:solidFill>
                  <a:latin typeface="Gill Sans" panose="020B0604020202020204" charset="0"/>
                  <a:sym typeface="Arial"/>
                </a:endParaRPr>
              </a:p>
            </p:txBody>
          </p:sp>
        </p:grpSp>
        <p:grpSp>
          <p:nvGrpSpPr>
            <p:cNvPr id="6" name="Group 5">
              <a:extLst>
                <a:ext uri="{FF2B5EF4-FFF2-40B4-BE49-F238E27FC236}">
                  <a16:creationId xmlns:a16="http://schemas.microsoft.com/office/drawing/2014/main" id="{871CFAC2-E904-A852-8607-DF253AD64844}"/>
                </a:ext>
              </a:extLst>
            </p:cNvPr>
            <p:cNvGrpSpPr/>
            <p:nvPr/>
          </p:nvGrpSpPr>
          <p:grpSpPr>
            <a:xfrm>
              <a:off x="7286819" y="2656247"/>
              <a:ext cx="2037917" cy="1064293"/>
              <a:chOff x="6995797" y="1563249"/>
              <a:chExt cx="1672328" cy="1064293"/>
            </a:xfrm>
          </p:grpSpPr>
          <p:sp>
            <p:nvSpPr>
              <p:cNvPr id="7" name="Google Shape;300;p8">
                <a:extLst>
                  <a:ext uri="{FF2B5EF4-FFF2-40B4-BE49-F238E27FC236}">
                    <a16:creationId xmlns:a16="http://schemas.microsoft.com/office/drawing/2014/main" id="{0A52D532-8A7D-C663-1465-232D7A5882A6}"/>
                  </a:ext>
                </a:extLst>
              </p:cNvPr>
              <p:cNvSpPr/>
              <p:nvPr/>
            </p:nvSpPr>
            <p:spPr>
              <a:xfrm>
                <a:off x="6995797" y="1563249"/>
                <a:ext cx="1672328" cy="1064293"/>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8" name="Google Shape;301;p8">
                <a:extLst>
                  <a:ext uri="{FF2B5EF4-FFF2-40B4-BE49-F238E27FC236}">
                    <a16:creationId xmlns:a16="http://schemas.microsoft.com/office/drawing/2014/main" id="{C98575FF-451E-8031-AF65-4546F4AA8F52}"/>
                  </a:ext>
                </a:extLst>
              </p:cNvPr>
              <p:cNvSpPr txBox="1"/>
              <p:nvPr/>
            </p:nvSpPr>
            <p:spPr>
              <a:xfrm>
                <a:off x="7047752" y="1615204"/>
                <a:ext cx="1568418" cy="960383"/>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dirty="0">
                    <a:solidFill>
                      <a:srgbClr val="FFFFFF"/>
                    </a:solidFill>
                    <a:latin typeface="Gill Sans" panose="020B0604020202020204" charset="0"/>
                    <a:ea typeface="Calibri"/>
                    <a:cs typeface="Calibri"/>
                    <a:sym typeface="Calibri"/>
                  </a:rPr>
                  <a:t>2. Regulatory support and approvals from Central Banks</a:t>
                </a:r>
                <a:endParaRPr sz="1400" b="0" i="0" u="none" strike="noStrike" cap="none" dirty="0">
                  <a:solidFill>
                    <a:srgbClr val="000000"/>
                  </a:solidFill>
                  <a:latin typeface="Gill Sans" panose="020B0604020202020204" charset="0"/>
                  <a:sym typeface="Arial"/>
                </a:endParaRPr>
              </a:p>
            </p:txBody>
          </p:sp>
        </p:grpSp>
        <p:grpSp>
          <p:nvGrpSpPr>
            <p:cNvPr id="9" name="Group 8">
              <a:extLst>
                <a:ext uri="{FF2B5EF4-FFF2-40B4-BE49-F238E27FC236}">
                  <a16:creationId xmlns:a16="http://schemas.microsoft.com/office/drawing/2014/main" id="{D2109FFC-8336-B6B1-8CA8-B12CC5D47D75}"/>
                </a:ext>
              </a:extLst>
            </p:cNvPr>
            <p:cNvGrpSpPr/>
            <p:nvPr/>
          </p:nvGrpSpPr>
          <p:grpSpPr>
            <a:xfrm>
              <a:off x="7286819" y="4229543"/>
              <a:ext cx="1974604" cy="1056401"/>
              <a:chOff x="7357238" y="3577577"/>
              <a:chExt cx="1868124" cy="1056401"/>
            </a:xfrm>
          </p:grpSpPr>
          <p:sp>
            <p:nvSpPr>
              <p:cNvPr id="10" name="Google Shape;303;p8">
                <a:extLst>
                  <a:ext uri="{FF2B5EF4-FFF2-40B4-BE49-F238E27FC236}">
                    <a16:creationId xmlns:a16="http://schemas.microsoft.com/office/drawing/2014/main" id="{AB9676D2-B839-C00D-FCC9-636BD7A14442}"/>
                  </a:ext>
                </a:extLst>
              </p:cNvPr>
              <p:cNvSpPr/>
              <p:nvPr/>
            </p:nvSpPr>
            <p:spPr>
              <a:xfrm>
                <a:off x="7357238" y="3577577"/>
                <a:ext cx="1868124" cy="1056401"/>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11" name="Google Shape;304;p8">
                <a:extLst>
                  <a:ext uri="{FF2B5EF4-FFF2-40B4-BE49-F238E27FC236}">
                    <a16:creationId xmlns:a16="http://schemas.microsoft.com/office/drawing/2014/main" id="{E9C8BAE2-B147-AD27-FB23-FF45A841C388}"/>
                  </a:ext>
                </a:extLst>
              </p:cNvPr>
              <p:cNvSpPr txBox="1"/>
              <p:nvPr/>
            </p:nvSpPr>
            <p:spPr>
              <a:xfrm>
                <a:off x="7408807" y="3629146"/>
                <a:ext cx="1764986" cy="953263"/>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a:solidFill>
                      <a:srgbClr val="FFFFFF"/>
                    </a:solidFill>
                    <a:latin typeface="Gill Sans" panose="020B0604020202020204" charset="0"/>
                    <a:ea typeface="Calibri"/>
                    <a:cs typeface="Calibri"/>
                    <a:sym typeface="Calibri"/>
                  </a:rPr>
                  <a:t>3. Eco system </a:t>
                </a:r>
                <a:endParaRPr sz="1400" b="0" i="0" u="none" strike="noStrike" cap="none">
                  <a:solidFill>
                    <a:srgbClr val="000000"/>
                  </a:solidFill>
                  <a:latin typeface="Gill Sans" panose="020B0604020202020204" charset="0"/>
                  <a:sym typeface="Arial"/>
                </a:endParaRPr>
              </a:p>
            </p:txBody>
          </p:sp>
        </p:grpSp>
        <p:grpSp>
          <p:nvGrpSpPr>
            <p:cNvPr id="12" name="Group 11">
              <a:extLst>
                <a:ext uri="{FF2B5EF4-FFF2-40B4-BE49-F238E27FC236}">
                  <a16:creationId xmlns:a16="http://schemas.microsoft.com/office/drawing/2014/main" id="{52CF3C37-9CD9-0288-8DF3-E86FD8E6CA13}"/>
                </a:ext>
              </a:extLst>
            </p:cNvPr>
            <p:cNvGrpSpPr/>
            <p:nvPr/>
          </p:nvGrpSpPr>
          <p:grpSpPr>
            <a:xfrm>
              <a:off x="4974365" y="5592303"/>
              <a:ext cx="1819803" cy="1006181"/>
              <a:chOff x="6112285" y="5194104"/>
              <a:chExt cx="1819803" cy="1006181"/>
            </a:xfrm>
          </p:grpSpPr>
          <p:sp>
            <p:nvSpPr>
              <p:cNvPr id="13" name="Google Shape;306;p8">
                <a:extLst>
                  <a:ext uri="{FF2B5EF4-FFF2-40B4-BE49-F238E27FC236}">
                    <a16:creationId xmlns:a16="http://schemas.microsoft.com/office/drawing/2014/main" id="{E5FE2B03-67A9-E8AD-1804-B1D0CBC79619}"/>
                  </a:ext>
                </a:extLst>
              </p:cNvPr>
              <p:cNvSpPr/>
              <p:nvPr/>
            </p:nvSpPr>
            <p:spPr>
              <a:xfrm>
                <a:off x="6112285" y="5194104"/>
                <a:ext cx="1819803" cy="1006181"/>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14" name="Google Shape;307;p8">
                <a:extLst>
                  <a:ext uri="{FF2B5EF4-FFF2-40B4-BE49-F238E27FC236}">
                    <a16:creationId xmlns:a16="http://schemas.microsoft.com/office/drawing/2014/main" id="{0460DF60-F8F6-222A-C243-0034014603FF}"/>
                  </a:ext>
                </a:extLst>
              </p:cNvPr>
              <p:cNvSpPr txBox="1"/>
              <p:nvPr/>
            </p:nvSpPr>
            <p:spPr>
              <a:xfrm>
                <a:off x="6161403" y="5243222"/>
                <a:ext cx="1721567" cy="907945"/>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a:solidFill>
                      <a:srgbClr val="FFFFFF"/>
                    </a:solidFill>
                    <a:latin typeface="Gill Sans" panose="020B0604020202020204" charset="0"/>
                    <a:ea typeface="Calibri"/>
                    <a:cs typeface="Calibri"/>
                    <a:sym typeface="Calibri"/>
                  </a:rPr>
                  <a:t>4. Cross currency algorithm</a:t>
                </a:r>
                <a:endParaRPr sz="1400" b="0" i="0" u="none" strike="noStrike" cap="none">
                  <a:solidFill>
                    <a:srgbClr val="000000"/>
                  </a:solidFill>
                  <a:latin typeface="Gill Sans" panose="020B0604020202020204" charset="0"/>
                  <a:sym typeface="Arial"/>
                </a:endParaRPr>
              </a:p>
            </p:txBody>
          </p:sp>
        </p:grpSp>
        <p:grpSp>
          <p:nvGrpSpPr>
            <p:cNvPr id="15" name="Group 14">
              <a:extLst>
                <a:ext uri="{FF2B5EF4-FFF2-40B4-BE49-F238E27FC236}">
                  <a16:creationId xmlns:a16="http://schemas.microsoft.com/office/drawing/2014/main" id="{AB02BC6C-DB67-5BE3-FA07-BD532D573DB6}"/>
                </a:ext>
              </a:extLst>
            </p:cNvPr>
            <p:cNvGrpSpPr/>
            <p:nvPr/>
          </p:nvGrpSpPr>
          <p:grpSpPr>
            <a:xfrm>
              <a:off x="2654552" y="4304121"/>
              <a:ext cx="1898064" cy="1032211"/>
              <a:chOff x="4148383" y="5181089"/>
              <a:chExt cx="1676611" cy="1032211"/>
            </a:xfrm>
          </p:grpSpPr>
          <p:sp>
            <p:nvSpPr>
              <p:cNvPr id="16" name="Google Shape;309;p8">
                <a:extLst>
                  <a:ext uri="{FF2B5EF4-FFF2-40B4-BE49-F238E27FC236}">
                    <a16:creationId xmlns:a16="http://schemas.microsoft.com/office/drawing/2014/main" id="{82C459B5-B6D7-08E1-11B0-DEE8238F6CEF}"/>
                  </a:ext>
                </a:extLst>
              </p:cNvPr>
              <p:cNvSpPr/>
              <p:nvPr/>
            </p:nvSpPr>
            <p:spPr>
              <a:xfrm>
                <a:off x="4148383" y="5181089"/>
                <a:ext cx="1676611" cy="1032211"/>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17" name="Google Shape;310;p8">
                <a:extLst>
                  <a:ext uri="{FF2B5EF4-FFF2-40B4-BE49-F238E27FC236}">
                    <a16:creationId xmlns:a16="http://schemas.microsoft.com/office/drawing/2014/main" id="{6BC9DA39-9BE2-B246-67DC-40B4A930B09C}"/>
                  </a:ext>
                </a:extLst>
              </p:cNvPr>
              <p:cNvSpPr txBox="1"/>
              <p:nvPr/>
            </p:nvSpPr>
            <p:spPr>
              <a:xfrm>
                <a:off x="4198771" y="5231477"/>
                <a:ext cx="1575835" cy="931435"/>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a:solidFill>
                      <a:srgbClr val="FFFFFF"/>
                    </a:solidFill>
                    <a:latin typeface="Gill Sans" panose="020B0604020202020204" charset="0"/>
                    <a:ea typeface="Calibri"/>
                    <a:cs typeface="Calibri"/>
                    <a:sym typeface="Calibri"/>
                  </a:rPr>
                  <a:t>5. Rapid Go To Market</a:t>
                </a:r>
                <a:endParaRPr sz="1400" b="0" i="0" u="none" strike="noStrike" cap="none">
                  <a:solidFill>
                    <a:srgbClr val="000000"/>
                  </a:solidFill>
                  <a:latin typeface="Gill Sans" panose="020B0604020202020204" charset="0"/>
                  <a:sym typeface="Arial"/>
                </a:endParaRPr>
              </a:p>
            </p:txBody>
          </p:sp>
        </p:grpSp>
        <p:grpSp>
          <p:nvGrpSpPr>
            <p:cNvPr id="18" name="Group 17">
              <a:extLst>
                <a:ext uri="{FF2B5EF4-FFF2-40B4-BE49-F238E27FC236}">
                  <a16:creationId xmlns:a16="http://schemas.microsoft.com/office/drawing/2014/main" id="{5DB94937-8D14-0378-E648-80786676D658}"/>
                </a:ext>
              </a:extLst>
            </p:cNvPr>
            <p:cNvGrpSpPr/>
            <p:nvPr/>
          </p:nvGrpSpPr>
          <p:grpSpPr>
            <a:xfrm>
              <a:off x="2654552" y="2603344"/>
              <a:ext cx="1898064" cy="1083729"/>
              <a:chOff x="3221485" y="1579449"/>
              <a:chExt cx="1898064" cy="1083729"/>
            </a:xfrm>
          </p:grpSpPr>
          <p:sp>
            <p:nvSpPr>
              <p:cNvPr id="19" name="Google Shape;315;p8">
                <a:extLst>
                  <a:ext uri="{FF2B5EF4-FFF2-40B4-BE49-F238E27FC236}">
                    <a16:creationId xmlns:a16="http://schemas.microsoft.com/office/drawing/2014/main" id="{CEACD511-DC6B-1D37-758C-60E1E38E07FA}"/>
                  </a:ext>
                </a:extLst>
              </p:cNvPr>
              <p:cNvSpPr/>
              <p:nvPr/>
            </p:nvSpPr>
            <p:spPr>
              <a:xfrm>
                <a:off x="3221485" y="1579449"/>
                <a:ext cx="1898064" cy="1083729"/>
              </a:xfrm>
              <a:prstGeom prst="roundRect">
                <a:avLst>
                  <a:gd name="adj" fmla="val 16667"/>
                </a:avLst>
              </a:prstGeom>
              <a:gradFill>
                <a:gsLst>
                  <a:gs pos="0">
                    <a:srgbClr val="AE7FCB"/>
                  </a:gs>
                  <a:gs pos="69000">
                    <a:srgbClr val="94A5FB"/>
                  </a:gs>
                  <a:gs pos="100000">
                    <a:srgbClr val="94A5FB"/>
                  </a:gs>
                </a:gsLst>
                <a:lin ang="27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Gill Sans" panose="020B0604020202020204" charset="0"/>
                  <a:sym typeface="Arial"/>
                </a:endParaRPr>
              </a:p>
            </p:txBody>
          </p:sp>
          <p:sp>
            <p:nvSpPr>
              <p:cNvPr id="20" name="Google Shape;316;p8">
                <a:extLst>
                  <a:ext uri="{FF2B5EF4-FFF2-40B4-BE49-F238E27FC236}">
                    <a16:creationId xmlns:a16="http://schemas.microsoft.com/office/drawing/2014/main" id="{7E9A3FC1-19C8-7D76-D280-CC534010CEEC}"/>
                  </a:ext>
                </a:extLst>
              </p:cNvPr>
              <p:cNvSpPr txBox="1"/>
              <p:nvPr/>
            </p:nvSpPr>
            <p:spPr>
              <a:xfrm>
                <a:off x="3274388" y="1632352"/>
                <a:ext cx="1792258" cy="977923"/>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dirty="0">
                    <a:solidFill>
                      <a:srgbClr val="FFFFFF"/>
                    </a:solidFill>
                    <a:latin typeface="Gill Sans" panose="020B0604020202020204" charset="0"/>
                    <a:ea typeface="Calibri"/>
                    <a:cs typeface="Calibri"/>
                    <a:sym typeface="Calibri"/>
                  </a:rPr>
                  <a:t>6. Compelling</a:t>
                </a:r>
                <a:endParaRPr sz="1600" b="1" i="0" u="none" strike="noStrike" cap="none" dirty="0">
                  <a:solidFill>
                    <a:srgbClr val="FFFFFF"/>
                  </a:solidFill>
                  <a:latin typeface="Gill Sans" panose="020B0604020202020204" charset="0"/>
                  <a:ea typeface="Calibri"/>
                  <a:cs typeface="Calibri"/>
                  <a:sym typeface="Calibri"/>
                </a:endParaRPr>
              </a:p>
              <a:p>
                <a:pPr marL="0" marR="0" lvl="0" indent="0" algn="ctr" rtl="0">
                  <a:lnSpc>
                    <a:spcPct val="100000"/>
                  </a:lnSpc>
                  <a:spcBef>
                    <a:spcPts val="0"/>
                  </a:spcBef>
                  <a:spcAft>
                    <a:spcPts val="0"/>
                  </a:spcAft>
                  <a:buClr>
                    <a:srgbClr val="FFFFFF"/>
                  </a:buClr>
                  <a:buSzPts val="1600"/>
                  <a:buFont typeface="Calibri"/>
                  <a:buNone/>
                </a:pPr>
                <a:r>
                  <a:rPr lang="en-GB" sz="1600" b="1" i="0" u="none" strike="noStrike" cap="none" dirty="0">
                    <a:solidFill>
                      <a:srgbClr val="FFFFFF"/>
                    </a:solidFill>
                    <a:latin typeface="Gill Sans" panose="020B0604020202020204" charset="0"/>
                    <a:ea typeface="Calibri"/>
                    <a:cs typeface="Calibri"/>
                    <a:sym typeface="Calibri"/>
                  </a:rPr>
                  <a:t>Value Proposition</a:t>
                </a:r>
                <a:endParaRPr sz="1400" b="0" i="0" u="none" strike="noStrike" cap="none" dirty="0">
                  <a:solidFill>
                    <a:srgbClr val="000000"/>
                  </a:solidFill>
                  <a:latin typeface="Gill Sans" panose="020B0604020202020204" charset="0"/>
                  <a:sym typeface="Arial"/>
                </a:endParaRPr>
              </a:p>
            </p:txBody>
          </p:sp>
        </p:grpSp>
      </p:grpSp>
    </p:spTree>
    <p:extLst>
      <p:ext uri="{BB962C8B-B14F-4D97-AF65-F5344CB8AC3E}">
        <p14:creationId xmlns:p14="http://schemas.microsoft.com/office/powerpoint/2010/main" val="1347152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9"/>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Regulatory Support</a:t>
            </a:r>
            <a:endParaRPr sz="3200" b="1" dirty="0">
              <a:latin typeface="Gill Sans" panose="020B0604020202020204" charset="0"/>
            </a:endParaRPr>
          </a:p>
        </p:txBody>
      </p:sp>
      <p:sp>
        <p:nvSpPr>
          <p:cNvPr id="324" name="Google Shape;324;p9"/>
          <p:cNvSpPr txBox="1"/>
          <p:nvPr/>
        </p:nvSpPr>
        <p:spPr>
          <a:xfrm>
            <a:off x="326655" y="1232914"/>
            <a:ext cx="11752555" cy="47704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GB" sz="2800" b="1" i="0" u="none" strike="noStrike" cap="none" dirty="0">
                <a:solidFill>
                  <a:schemeClr val="dk1"/>
                </a:solidFill>
                <a:latin typeface="Gill Sans" panose="020B0604020202020204" charset="0"/>
                <a:ea typeface="Calibri"/>
                <a:cs typeface="Calibri"/>
                <a:sym typeface="Calibri"/>
              </a:rPr>
              <a:t>The role of Central Banks in DRPP</a:t>
            </a:r>
          </a:p>
          <a:p>
            <a:pPr marL="0" marR="0" lvl="0" indent="0" algn="l" rtl="0">
              <a:lnSpc>
                <a:spcPct val="100000"/>
              </a:lnSpc>
              <a:spcBef>
                <a:spcPts val="0"/>
              </a:spcBef>
              <a:spcAft>
                <a:spcPts val="0"/>
              </a:spcAft>
              <a:buClr>
                <a:srgbClr val="000000"/>
              </a:buClr>
              <a:buSzPts val="2800"/>
              <a:buFont typeface="Arial"/>
              <a:buNone/>
            </a:pPr>
            <a:endParaRPr lang="en-GB" sz="2400" b="1" dirty="0">
              <a:solidFill>
                <a:schemeClr val="dk1"/>
              </a:solidFill>
              <a:latin typeface="Gill Sans" panose="020B0604020202020204" charset="0"/>
              <a:cs typeface="Calibri"/>
              <a:sym typeface="Calibri"/>
            </a:endParaRPr>
          </a:p>
          <a:p>
            <a:pPr marL="0" marR="0" lvl="0" indent="0" algn="ctr" rtl="0">
              <a:lnSpc>
                <a:spcPct val="100000"/>
              </a:lnSpc>
              <a:spcBef>
                <a:spcPts val="0"/>
              </a:spcBef>
              <a:spcAft>
                <a:spcPts val="0"/>
              </a:spcAft>
              <a:buClr>
                <a:srgbClr val="000000"/>
              </a:buClr>
              <a:buSzPts val="2800"/>
              <a:buFont typeface="Arial"/>
              <a:buNone/>
            </a:pPr>
            <a:r>
              <a:rPr lang="en-GB" sz="2000" b="1" dirty="0">
                <a:solidFill>
                  <a:schemeClr val="dk1"/>
                </a:solidFill>
                <a:latin typeface="Gill Sans" panose="020B0604020202020204" charset="0"/>
                <a:cs typeface="Calibri"/>
                <a:sym typeface="Calibri"/>
              </a:rPr>
              <a:t>Shepherding transformative change balancing inclusivity and economic stability</a:t>
            </a:r>
            <a:r>
              <a:rPr lang="en-GB" sz="2000" b="1" dirty="0">
                <a:solidFill>
                  <a:schemeClr val="dk1"/>
                </a:solidFill>
                <a:latin typeface="Gill Sans" panose="020B0604020202020204" charset="0"/>
              </a:rPr>
              <a:t> </a:t>
            </a:r>
          </a:p>
          <a:p>
            <a:pPr marL="0" marR="0" lvl="0" indent="0" algn="ctr" rtl="0">
              <a:lnSpc>
                <a:spcPct val="100000"/>
              </a:lnSpc>
              <a:spcBef>
                <a:spcPts val="0"/>
              </a:spcBef>
              <a:spcAft>
                <a:spcPts val="0"/>
              </a:spcAft>
              <a:buClr>
                <a:srgbClr val="000000"/>
              </a:buClr>
              <a:buSzPts val="2800"/>
              <a:buFont typeface="Arial"/>
              <a:buNone/>
            </a:pPr>
            <a:r>
              <a:rPr lang="en-GB" sz="2000" b="1" dirty="0">
                <a:solidFill>
                  <a:schemeClr val="dk1"/>
                </a:solidFill>
                <a:latin typeface="Gill Sans" panose="020B0604020202020204" charset="0"/>
              </a:rPr>
              <a:t>⇒ World leading regulatory reform</a:t>
            </a:r>
            <a:r>
              <a:rPr lang="en-GB" sz="2000" b="1" dirty="0">
                <a:solidFill>
                  <a:schemeClr val="dk1"/>
                </a:solidFill>
                <a:latin typeface="Gill Sans" panose="020B0604020202020204" charset="0"/>
                <a:cs typeface="Calibri"/>
                <a:sym typeface="Calibri"/>
              </a:rPr>
              <a:t> </a:t>
            </a:r>
            <a:endParaRPr sz="2000" dirty="0">
              <a:latin typeface="Gill Sans" panose="020B0604020202020204" charset="0"/>
            </a:endParaRPr>
          </a:p>
          <a:p>
            <a:pPr marL="0" marR="0" lvl="0" indent="0" algn="l" rtl="0">
              <a:lnSpc>
                <a:spcPct val="100000"/>
              </a:lnSpc>
              <a:spcBef>
                <a:spcPts val="0"/>
              </a:spcBef>
              <a:spcAft>
                <a:spcPts val="0"/>
              </a:spcAft>
              <a:buClr>
                <a:srgbClr val="000000"/>
              </a:buClr>
              <a:buSzPts val="2800"/>
              <a:buFont typeface="Arial"/>
              <a:buNone/>
            </a:pPr>
            <a:endParaRPr sz="1200" b="1" i="0" u="none" strike="noStrike" cap="none" dirty="0">
              <a:solidFill>
                <a:schemeClr val="dk1"/>
              </a:solidFill>
              <a:latin typeface="Gill Sans" panose="020B0604020202020204" charset="0"/>
              <a:ea typeface="Calibri"/>
              <a:cs typeface="Calibri"/>
              <a:sym typeface="Calibri"/>
            </a:endParaRPr>
          </a:p>
          <a:p>
            <a:pPr marL="457200" marR="0" lvl="0" indent="-457200" algn="l" rtl="0">
              <a:lnSpc>
                <a:spcPct val="100000"/>
              </a:lnSpc>
              <a:spcBef>
                <a:spcPts val="0"/>
              </a:spcBef>
              <a:spcAft>
                <a:spcPts val="0"/>
              </a:spcAft>
              <a:buClr>
                <a:srgbClr val="000000"/>
              </a:buClr>
              <a:buSzPts val="1800"/>
              <a:buFont typeface="+mj-lt"/>
              <a:buAutoNum type="arabicPeriod"/>
            </a:pPr>
            <a:endParaRPr lang="en-GB" sz="2000" b="1"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endParaRPr lang="en-GB" sz="2000" b="1" dirty="0">
              <a:latin typeface="Gill Sans" panose="020B0604020202020204" charset="0"/>
            </a:endParaRPr>
          </a:p>
          <a:p>
            <a:pPr marL="457200" marR="0" lvl="0" indent="-457200" algn="l" rtl="0">
              <a:lnSpc>
                <a:spcPct val="100000"/>
              </a:lnSpc>
              <a:spcBef>
                <a:spcPts val="0"/>
              </a:spcBef>
              <a:spcAft>
                <a:spcPts val="0"/>
              </a:spcAft>
              <a:buClr>
                <a:srgbClr val="000000"/>
              </a:buClr>
              <a:buSzPts val="1800"/>
              <a:buFont typeface="+mj-lt"/>
              <a:buAutoNum type="arabicPeriod"/>
            </a:pPr>
            <a:endParaRPr lang="en-GB" sz="2000" b="1"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endParaRPr lang="en-GB" sz="2000" b="1" dirty="0">
              <a:latin typeface="Gill Sans" panose="020B0604020202020204" charset="0"/>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latin typeface="Gill Sans" panose="020B0604020202020204" charset="0"/>
                <a:sym typeface="Arial"/>
              </a:rPr>
              <a:t>Regulatory Oversight and Compliance</a:t>
            </a:r>
            <a:endParaRPr sz="1600" dirty="0">
              <a:latin typeface="Gill Sans" panose="020B0604020202020204" charset="0"/>
            </a:endParaRPr>
          </a:p>
          <a:p>
            <a:pPr marL="457200" marR="0" lvl="0" indent="-457200" algn="l" rtl="0">
              <a:lnSpc>
                <a:spcPct val="100000"/>
              </a:lnSpc>
              <a:spcBef>
                <a:spcPts val="0"/>
              </a:spcBef>
              <a:spcAft>
                <a:spcPts val="0"/>
              </a:spcAft>
              <a:buFont typeface="+mj-lt"/>
              <a:buAutoNum type="arabicPeriod"/>
            </a:pPr>
            <a:endParaRPr sz="2000" b="0"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latin typeface="Gill Sans" panose="020B0604020202020204" charset="0"/>
                <a:sym typeface="Arial"/>
              </a:rPr>
              <a:t>Monetary Policy and Financial Stability</a:t>
            </a:r>
            <a:endParaRPr sz="1600" dirty="0">
              <a:latin typeface="Gill Sans" panose="020B0604020202020204" charset="0"/>
            </a:endParaRPr>
          </a:p>
          <a:p>
            <a:pPr marL="457200" marR="0" lvl="0" indent="-457200" algn="l" rtl="0">
              <a:lnSpc>
                <a:spcPct val="100000"/>
              </a:lnSpc>
              <a:spcBef>
                <a:spcPts val="0"/>
              </a:spcBef>
              <a:spcAft>
                <a:spcPts val="0"/>
              </a:spcAft>
              <a:buFont typeface="+mj-lt"/>
              <a:buAutoNum type="arabicPeriod"/>
            </a:pPr>
            <a:endParaRPr sz="2000" b="0"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a:pPr>
            <a:r>
              <a:rPr lang="en-GB" sz="2000" b="1" i="0" u="none" strike="noStrike" cap="none" dirty="0">
                <a:latin typeface="Gill Sans" panose="020B0604020202020204" charset="0"/>
                <a:sym typeface="Arial"/>
              </a:rPr>
              <a:t>Clearing and Settlement Framework</a:t>
            </a:r>
            <a:endParaRPr sz="1600" dirty="0">
              <a:latin typeface="Gill Sans" panose="020B0604020202020204" charset="0"/>
            </a:endParaRPr>
          </a:p>
          <a:p>
            <a:pPr marL="457200" marR="0" lvl="0" indent="-457200" algn="l" rtl="0">
              <a:lnSpc>
                <a:spcPct val="100000"/>
              </a:lnSpc>
              <a:spcBef>
                <a:spcPts val="0"/>
              </a:spcBef>
              <a:spcAft>
                <a:spcPts val="0"/>
              </a:spcAft>
              <a:buFont typeface="+mj-lt"/>
              <a:buAutoNum type="arabicPeriod"/>
            </a:pPr>
            <a:endParaRPr sz="2000" b="0" i="0" u="none" strike="noStrike" cap="none" dirty="0">
              <a:latin typeface="Gill Sans" panose="020B0604020202020204" charset="0"/>
              <a:sym typeface="Arial"/>
            </a:endParaRPr>
          </a:p>
        </p:txBody>
      </p:sp>
      <p:sp>
        <p:nvSpPr>
          <p:cNvPr id="2" name="TextBox 1">
            <a:extLst>
              <a:ext uri="{FF2B5EF4-FFF2-40B4-BE49-F238E27FC236}">
                <a16:creationId xmlns:a16="http://schemas.microsoft.com/office/drawing/2014/main" id="{631D3853-2CBA-0B93-776E-F4131BE41089}"/>
              </a:ext>
            </a:extLst>
          </p:cNvPr>
          <p:cNvSpPr txBox="1"/>
          <p:nvPr/>
        </p:nvSpPr>
        <p:spPr>
          <a:xfrm>
            <a:off x="5858775" y="4011528"/>
            <a:ext cx="6349815" cy="1938992"/>
          </a:xfrm>
          <a:prstGeom prst="rect">
            <a:avLst/>
          </a:prstGeom>
          <a:noFill/>
        </p:spPr>
        <p:txBody>
          <a:bodyPr wrap="none" rtlCol="0">
            <a:spAutoFit/>
          </a:bodyPr>
          <a:lstStyle/>
          <a:p>
            <a:pPr marL="457200" marR="0" lvl="0" indent="-457200" algn="l" rtl="0">
              <a:lnSpc>
                <a:spcPct val="100000"/>
              </a:lnSpc>
              <a:spcBef>
                <a:spcPts val="0"/>
              </a:spcBef>
              <a:spcAft>
                <a:spcPts val="0"/>
              </a:spcAft>
              <a:buClr>
                <a:srgbClr val="000000"/>
              </a:buClr>
              <a:buSzPts val="1800"/>
              <a:buFont typeface="+mj-lt"/>
              <a:buAutoNum type="arabicPeriod" startAt="3"/>
            </a:pPr>
            <a:r>
              <a:rPr lang="en-GB" sz="2000" b="1" i="0" u="none" strike="noStrike" cap="none" dirty="0">
                <a:latin typeface="Gill Sans" panose="020B0604020202020204" charset="0"/>
                <a:sym typeface="Arial"/>
              </a:rPr>
              <a:t>Risk Management and Cybersecurity</a:t>
            </a:r>
            <a:endParaRPr lang="en-GB" sz="2000" dirty="0">
              <a:latin typeface="Gill Sans" panose="020B0604020202020204" charset="0"/>
            </a:endParaRPr>
          </a:p>
          <a:p>
            <a:pPr marL="457200" marR="0" lvl="0" indent="-457200" algn="l" rtl="0">
              <a:lnSpc>
                <a:spcPct val="100000"/>
              </a:lnSpc>
              <a:spcBef>
                <a:spcPts val="0"/>
              </a:spcBef>
              <a:spcAft>
                <a:spcPts val="0"/>
              </a:spcAft>
              <a:buFont typeface="+mj-lt"/>
              <a:buAutoNum type="arabicPeriod" startAt="3"/>
            </a:pPr>
            <a:endParaRPr lang="en-GB" sz="2000" b="0"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startAt="3"/>
            </a:pPr>
            <a:r>
              <a:rPr lang="en-GB" sz="2000" b="1" i="0" u="none" strike="noStrike" cap="none" dirty="0">
                <a:latin typeface="Gill Sans" panose="020B0604020202020204" charset="0"/>
                <a:sym typeface="Arial"/>
              </a:rPr>
              <a:t>Capacity Building and Stakeholder Engagement</a:t>
            </a:r>
            <a:endParaRPr lang="en-GB" sz="2000" dirty="0">
              <a:latin typeface="Gill Sans" panose="020B0604020202020204" charset="0"/>
            </a:endParaRPr>
          </a:p>
          <a:p>
            <a:pPr marL="457200" marR="0" lvl="0" indent="-457200" algn="l" rtl="0">
              <a:lnSpc>
                <a:spcPct val="100000"/>
              </a:lnSpc>
              <a:spcBef>
                <a:spcPts val="0"/>
              </a:spcBef>
              <a:spcAft>
                <a:spcPts val="0"/>
              </a:spcAft>
              <a:buFont typeface="+mj-lt"/>
              <a:buAutoNum type="arabicPeriod" startAt="3"/>
            </a:pPr>
            <a:endParaRPr lang="en-GB" sz="2000" b="0" i="0" u="none" strike="noStrike" cap="none" dirty="0">
              <a:latin typeface="Gill Sans" panose="020B0604020202020204" charset="0"/>
              <a:sym typeface="Arial"/>
            </a:endParaRPr>
          </a:p>
          <a:p>
            <a:pPr marL="457200" marR="0" lvl="0" indent="-457200" algn="l" rtl="0">
              <a:lnSpc>
                <a:spcPct val="100000"/>
              </a:lnSpc>
              <a:spcBef>
                <a:spcPts val="0"/>
              </a:spcBef>
              <a:spcAft>
                <a:spcPts val="0"/>
              </a:spcAft>
              <a:buClr>
                <a:srgbClr val="000000"/>
              </a:buClr>
              <a:buSzPts val="1800"/>
              <a:buFont typeface="+mj-lt"/>
              <a:buAutoNum type="arabicPeriod" startAt="3"/>
            </a:pPr>
            <a:r>
              <a:rPr lang="en-GB" sz="2000" b="1" i="0" u="none" strike="noStrike" cap="none" dirty="0">
                <a:latin typeface="Gill Sans" panose="020B0604020202020204" charset="0"/>
                <a:sym typeface="Arial"/>
              </a:rPr>
              <a:t>Support for Innovation and Financial Inclusion</a:t>
            </a:r>
            <a:endParaRPr lang="en-GB" sz="2000" b="0" i="0" u="none" strike="noStrike" cap="none" dirty="0">
              <a:solidFill>
                <a:schemeClr val="dk1"/>
              </a:solidFill>
              <a:latin typeface="Gill Sans" panose="020B0604020202020204" charset="0"/>
              <a:ea typeface="Calibri"/>
              <a:cs typeface="Calibri"/>
              <a:sym typeface="Calibri"/>
            </a:endParaRPr>
          </a:p>
          <a:p>
            <a:endParaRPr lang="en-GB"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10"/>
          <p:cNvSpPr txBox="1">
            <a:spLocks noGrp="1"/>
          </p:cNvSpPr>
          <p:nvPr>
            <p:ph type="title"/>
          </p:nvPr>
        </p:nvSpPr>
        <p:spPr>
          <a:xfrm>
            <a:off x="600975" y="259516"/>
            <a:ext cx="10515600" cy="640800"/>
          </a:xfrm>
          <a:prstGeom prst="rect">
            <a:avLst/>
          </a:prstGeom>
          <a:noFill/>
          <a:ln>
            <a:noFill/>
          </a:ln>
        </p:spPr>
        <p:txBody>
          <a:bodyPr spcFirstLastPara="1" wrap="square" lIns="91425" tIns="45700" rIns="91425" bIns="45700" anchor="ctr" anchorCtr="0">
            <a:normAutofit/>
          </a:bodyPr>
          <a:lstStyle/>
          <a:p>
            <a:pPr>
              <a:buSzPct val="90909"/>
              <a:buFont typeface="Arial"/>
            </a:pPr>
            <a:r>
              <a:rPr lang="en-GB" sz="3200" b="1" dirty="0">
                <a:latin typeface="Gill Sans" panose="020B0604020202020204" charset="0"/>
              </a:rPr>
              <a:t>Ecosystem Collaboration</a:t>
            </a:r>
            <a:endParaRPr sz="3200" b="1" dirty="0">
              <a:latin typeface="Gill Sans" panose="020B0604020202020204" charset="0"/>
            </a:endParaRPr>
          </a:p>
        </p:txBody>
      </p:sp>
      <p:sp>
        <p:nvSpPr>
          <p:cNvPr id="331" name="Google Shape;331;p10"/>
          <p:cNvSpPr txBox="1"/>
          <p:nvPr/>
        </p:nvSpPr>
        <p:spPr>
          <a:xfrm>
            <a:off x="553893" y="1369504"/>
            <a:ext cx="5948353" cy="5324494"/>
          </a:xfrm>
          <a:prstGeom prst="rect">
            <a:avLst/>
          </a:prstGeom>
          <a:noFill/>
          <a:ln>
            <a:noFill/>
          </a:ln>
        </p:spPr>
        <p:txBody>
          <a:bodyPr spcFirstLastPara="1" wrap="square" lIns="91425" tIns="45700" rIns="91425" bIns="45700" anchor="t" anchorCtr="0">
            <a:spAutoFit/>
          </a:bodyPr>
          <a:lstStyle/>
          <a:p>
            <a:pPr>
              <a:buSzPts val="1800"/>
            </a:pPr>
            <a:r>
              <a:rPr lang="en-GB" sz="2000" b="1" dirty="0">
                <a:latin typeface="Gill Sans" panose="020B0604020202020204" charset="0"/>
              </a:rPr>
              <a:t>International, Regional and Local participants resulting in transformative Service</a:t>
            </a:r>
          </a:p>
          <a:p>
            <a:pPr>
              <a:buSzPts val="1800"/>
            </a:pPr>
            <a:r>
              <a:rPr lang="en-GB" sz="2000" b="1" dirty="0">
                <a:latin typeface="Gill Sans" panose="020B0604020202020204" charset="0"/>
              </a:rPr>
              <a:t> </a:t>
            </a:r>
          </a:p>
          <a:p>
            <a:pPr marL="457200" indent="-457200">
              <a:buSzPts val="1800"/>
              <a:buFont typeface="+mj-lt"/>
              <a:buAutoNum type="arabicPeriod"/>
            </a:pPr>
            <a:r>
              <a:rPr lang="en-GB" sz="2000" b="1" dirty="0">
                <a:latin typeface="Gill Sans" panose="020B0604020202020204" charset="0"/>
              </a:rPr>
              <a:t>Novel solution for local currency algorithm</a:t>
            </a:r>
          </a:p>
          <a:p>
            <a:pPr marL="457200" indent="-457200">
              <a:buSzPts val="1800"/>
              <a:buFont typeface="+mj-lt"/>
              <a:buAutoNum type="arabicPeriod"/>
            </a:pPr>
            <a:endParaRPr lang="en-GB" sz="2000" b="1" dirty="0">
              <a:latin typeface="Gill Sans" panose="020B0604020202020204" charset="0"/>
            </a:endParaRPr>
          </a:p>
          <a:p>
            <a:pPr marL="457200" indent="-457200">
              <a:buSzPts val="1800"/>
              <a:buFont typeface="+mj-lt"/>
              <a:buAutoNum type="arabicPeriod"/>
            </a:pPr>
            <a:r>
              <a:rPr lang="en-GB" sz="2000" b="1" dirty="0">
                <a:latin typeface="Gill Sans" panose="020B0604020202020204" charset="0"/>
              </a:rPr>
              <a:t>Early Adopters innovate on delivery</a:t>
            </a:r>
          </a:p>
          <a:p>
            <a:pPr marL="457200" indent="-457200">
              <a:buFont typeface="+mj-lt"/>
              <a:buAutoNum type="arabicPeriod"/>
            </a:pPr>
            <a:endParaRPr lang="en-GB" sz="2000" b="1" dirty="0">
              <a:latin typeface="Gill Sans" panose="020B0604020202020204" charset="0"/>
            </a:endParaRPr>
          </a:p>
          <a:p>
            <a:pPr marL="457200" indent="-457200">
              <a:buSzPts val="1800"/>
              <a:buFont typeface="+mj-lt"/>
              <a:buAutoNum type="arabicPeriod"/>
            </a:pPr>
            <a:r>
              <a:rPr lang="en-GB" sz="2000" b="1" dirty="0">
                <a:latin typeface="Gill Sans" panose="020B0604020202020204" charset="0"/>
              </a:rPr>
              <a:t>Interoperability</a:t>
            </a:r>
          </a:p>
          <a:p>
            <a:pPr marL="457200" indent="-457200">
              <a:buSzPts val="1800"/>
              <a:buFont typeface="+mj-lt"/>
              <a:buAutoNum type="arabicPeriod"/>
            </a:pPr>
            <a:endParaRPr lang="en-GB" sz="2000" b="1" dirty="0">
              <a:latin typeface="Gill Sans" panose="020B0604020202020204" charset="0"/>
            </a:endParaRPr>
          </a:p>
          <a:p>
            <a:pPr marL="457200" indent="-457200">
              <a:buSzPts val="1800"/>
              <a:buFont typeface="+mj-lt"/>
              <a:buAutoNum type="arabicPeriod"/>
            </a:pPr>
            <a:r>
              <a:rPr lang="en-GB" sz="2000" b="1" dirty="0">
                <a:latin typeface="Gill Sans" panose="020B0604020202020204" charset="0"/>
              </a:rPr>
              <a:t>Government support</a:t>
            </a:r>
          </a:p>
          <a:p>
            <a:pPr marL="457200" indent="-457200">
              <a:buSzPts val="1800"/>
              <a:buFont typeface="+mj-lt"/>
              <a:buAutoNum type="arabicPeriod"/>
            </a:pPr>
            <a:endParaRPr lang="en-GB" sz="2000" b="1" dirty="0">
              <a:latin typeface="Gill Sans" panose="020B0604020202020204" charset="0"/>
            </a:endParaRPr>
          </a:p>
          <a:p>
            <a:pPr marL="457200" indent="-457200">
              <a:buSzPts val="1800"/>
              <a:buFont typeface="+mj-lt"/>
              <a:buAutoNum type="arabicPeriod"/>
            </a:pPr>
            <a:r>
              <a:rPr lang="en-GB" sz="2000" b="1" dirty="0">
                <a:latin typeface="Gill Sans" panose="020B0604020202020204" charset="0"/>
              </a:rPr>
              <a:t>Training Institutions/Trainers for capacity building</a:t>
            </a:r>
          </a:p>
          <a:p>
            <a:pPr marL="457200" indent="-457200">
              <a:buSzPts val="1800"/>
              <a:buFont typeface="+mj-lt"/>
              <a:buAutoNum type="arabicPeriod"/>
            </a:pPr>
            <a:endParaRPr lang="en-GB" sz="2000" b="1" dirty="0">
              <a:latin typeface="Gill Sans" panose="020B0604020202020204" charset="0"/>
            </a:endParaRPr>
          </a:p>
          <a:p>
            <a:pPr marL="457200" indent="-457200">
              <a:buSzPts val="1800"/>
              <a:buFont typeface="+mj-lt"/>
              <a:buAutoNum type="arabicPeriod"/>
            </a:pPr>
            <a:r>
              <a:rPr lang="en-GB" sz="2000" b="1" dirty="0">
                <a:latin typeface="Gill Sans" panose="020B0604020202020204" charset="0"/>
              </a:rPr>
              <a:t>DRPP enables end users Citizens and Merchants/Cross border Traders Associations</a:t>
            </a:r>
            <a:endParaRPr sz="1800" b="0" i="0" u="none" strike="noStrike" cap="none" dirty="0">
              <a:solidFill>
                <a:schemeClr val="dk1"/>
              </a:solidFill>
              <a:latin typeface="Calibri"/>
              <a:ea typeface="Calibri"/>
              <a:cs typeface="Calibri"/>
              <a:sym typeface="Calibri"/>
            </a:endParaRPr>
          </a:p>
        </p:txBody>
      </p:sp>
      <p:pic>
        <p:nvPicPr>
          <p:cNvPr id="1026" name="Picture 2">
            <a:extLst>
              <a:ext uri="{FF2B5EF4-FFF2-40B4-BE49-F238E27FC236}">
                <a16:creationId xmlns:a16="http://schemas.microsoft.com/office/drawing/2014/main" id="{4035DC8C-07FD-1700-78EC-A880B65FD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217" y="2230736"/>
            <a:ext cx="4212446" cy="38702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6BC87DA-1D17-E9F4-5D81-AE4B6D6A9FA9}"/>
              </a:ext>
            </a:extLst>
          </p:cNvPr>
          <p:cNvSpPr txBox="1"/>
          <p:nvPr/>
        </p:nvSpPr>
        <p:spPr>
          <a:xfrm>
            <a:off x="6271538" y="1440360"/>
            <a:ext cx="2122697" cy="1785104"/>
          </a:xfrm>
          <a:prstGeom prst="rect">
            <a:avLst/>
          </a:prstGeom>
          <a:noFill/>
        </p:spPr>
        <p:txBody>
          <a:bodyPr wrap="none" rtlCol="0">
            <a:spAutoFit/>
          </a:bodyPr>
          <a:lstStyle/>
          <a:p>
            <a:r>
              <a:rPr lang="en-GB" b="1" dirty="0"/>
              <a:t>Regulator Enablers</a:t>
            </a:r>
          </a:p>
          <a:p>
            <a:r>
              <a:rPr lang="en-GB" sz="1200" dirty="0"/>
              <a:t>World Bank  </a:t>
            </a:r>
          </a:p>
          <a:p>
            <a:r>
              <a:rPr lang="en-GB" sz="1200" dirty="0"/>
              <a:t>International Standards </a:t>
            </a:r>
          </a:p>
          <a:p>
            <a:endParaRPr lang="en-GB" sz="1200" dirty="0"/>
          </a:p>
          <a:p>
            <a:endParaRPr lang="en-GB" sz="1200" dirty="0"/>
          </a:p>
          <a:p>
            <a:endParaRPr lang="en-GB" sz="1200" dirty="0"/>
          </a:p>
          <a:p>
            <a:endParaRPr lang="en-GB" sz="1200" dirty="0"/>
          </a:p>
          <a:p>
            <a:r>
              <a:rPr lang="en-GB" sz="1200" dirty="0"/>
              <a:t>COMESA Committee of </a:t>
            </a:r>
          </a:p>
          <a:p>
            <a:r>
              <a:rPr lang="en-GB" sz="1200" dirty="0"/>
              <a:t>Governors of Central Banks </a:t>
            </a:r>
          </a:p>
        </p:txBody>
      </p:sp>
      <p:sp>
        <p:nvSpPr>
          <p:cNvPr id="3" name="TextBox 2">
            <a:extLst>
              <a:ext uri="{FF2B5EF4-FFF2-40B4-BE49-F238E27FC236}">
                <a16:creationId xmlns:a16="http://schemas.microsoft.com/office/drawing/2014/main" id="{9EC1B208-8611-5F98-3567-B4FB0BC9760F}"/>
              </a:ext>
            </a:extLst>
          </p:cNvPr>
          <p:cNvSpPr txBox="1"/>
          <p:nvPr/>
        </p:nvSpPr>
        <p:spPr>
          <a:xfrm>
            <a:off x="6330093" y="3570086"/>
            <a:ext cx="1148071" cy="1384995"/>
          </a:xfrm>
          <a:prstGeom prst="rect">
            <a:avLst/>
          </a:prstGeom>
          <a:noFill/>
        </p:spPr>
        <p:txBody>
          <a:bodyPr wrap="none" rtlCol="0">
            <a:spAutoFit/>
          </a:bodyPr>
          <a:lstStyle/>
          <a:p>
            <a:r>
              <a:rPr lang="en-GB" sz="1200" dirty="0"/>
              <a:t>Central Banks</a:t>
            </a:r>
          </a:p>
          <a:p>
            <a:endParaRPr lang="en-GB" sz="1200" dirty="0"/>
          </a:p>
          <a:p>
            <a:endParaRPr lang="en-GB" sz="1200" dirty="0"/>
          </a:p>
          <a:p>
            <a:endParaRPr lang="en-GB" sz="1200" dirty="0"/>
          </a:p>
          <a:p>
            <a:endParaRPr lang="en-GB" sz="1200" dirty="0"/>
          </a:p>
          <a:p>
            <a:endParaRPr lang="en-GB" sz="1200" dirty="0"/>
          </a:p>
          <a:p>
            <a:r>
              <a:rPr lang="en-GB" sz="1200" dirty="0"/>
              <a:t>DFSPs</a:t>
            </a:r>
          </a:p>
        </p:txBody>
      </p:sp>
      <p:sp>
        <p:nvSpPr>
          <p:cNvPr id="4" name="TextBox 3">
            <a:extLst>
              <a:ext uri="{FF2B5EF4-FFF2-40B4-BE49-F238E27FC236}">
                <a16:creationId xmlns:a16="http://schemas.microsoft.com/office/drawing/2014/main" id="{084AF52C-9A9D-EB3A-A035-FC6B48ED1C2E}"/>
              </a:ext>
            </a:extLst>
          </p:cNvPr>
          <p:cNvSpPr txBox="1"/>
          <p:nvPr/>
        </p:nvSpPr>
        <p:spPr>
          <a:xfrm>
            <a:off x="10412221" y="3660168"/>
            <a:ext cx="1686679" cy="646331"/>
          </a:xfrm>
          <a:prstGeom prst="rect">
            <a:avLst/>
          </a:prstGeom>
          <a:noFill/>
        </p:spPr>
        <p:txBody>
          <a:bodyPr wrap="square" rtlCol="0">
            <a:spAutoFit/>
          </a:bodyPr>
          <a:lstStyle/>
          <a:p>
            <a:pPr algn="r"/>
            <a:r>
              <a:rPr lang="en-GB" sz="1200" dirty="0"/>
              <a:t>Technology Partners</a:t>
            </a:r>
          </a:p>
          <a:p>
            <a:pPr algn="r"/>
            <a:r>
              <a:rPr lang="en-GB" sz="1200" dirty="0"/>
              <a:t>Hub Operators</a:t>
            </a:r>
          </a:p>
          <a:p>
            <a:pPr algn="r"/>
            <a:r>
              <a:rPr lang="en-GB" sz="1200" dirty="0"/>
              <a:t>System Integrators</a:t>
            </a:r>
          </a:p>
        </p:txBody>
      </p:sp>
      <p:sp>
        <p:nvSpPr>
          <p:cNvPr id="6" name="TextBox 5">
            <a:extLst>
              <a:ext uri="{FF2B5EF4-FFF2-40B4-BE49-F238E27FC236}">
                <a16:creationId xmlns:a16="http://schemas.microsoft.com/office/drawing/2014/main" id="{A7D7BB4A-C8E0-A98C-3740-D8CBAF051B4C}"/>
              </a:ext>
            </a:extLst>
          </p:cNvPr>
          <p:cNvSpPr txBox="1"/>
          <p:nvPr/>
        </p:nvSpPr>
        <p:spPr>
          <a:xfrm>
            <a:off x="9958554" y="1770559"/>
            <a:ext cx="2154757" cy="307777"/>
          </a:xfrm>
          <a:prstGeom prst="rect">
            <a:avLst/>
          </a:prstGeom>
          <a:noFill/>
        </p:spPr>
        <p:txBody>
          <a:bodyPr wrap="none" rtlCol="0">
            <a:spAutoFit/>
          </a:bodyPr>
          <a:lstStyle/>
          <a:p>
            <a:pPr algn="r"/>
            <a:r>
              <a:rPr lang="en-GB" b="1" dirty="0"/>
              <a:t>Implementing Enablers</a:t>
            </a:r>
          </a:p>
        </p:txBody>
      </p:sp>
      <p:sp>
        <p:nvSpPr>
          <p:cNvPr id="7" name="TextBox 6">
            <a:extLst>
              <a:ext uri="{FF2B5EF4-FFF2-40B4-BE49-F238E27FC236}">
                <a16:creationId xmlns:a16="http://schemas.microsoft.com/office/drawing/2014/main" id="{23CA758D-0BFD-898C-333F-19E4278B66D5}"/>
              </a:ext>
            </a:extLst>
          </p:cNvPr>
          <p:cNvSpPr txBox="1"/>
          <p:nvPr/>
        </p:nvSpPr>
        <p:spPr>
          <a:xfrm>
            <a:off x="10607787" y="2163635"/>
            <a:ext cx="1491113" cy="276999"/>
          </a:xfrm>
          <a:prstGeom prst="rect">
            <a:avLst/>
          </a:prstGeom>
          <a:noFill/>
        </p:spPr>
        <p:txBody>
          <a:bodyPr wrap="none" rtlCol="0">
            <a:spAutoFit/>
          </a:bodyPr>
          <a:lstStyle/>
          <a:p>
            <a:pPr algn="r"/>
            <a:r>
              <a:rPr lang="en-GB" sz="1200" dirty="0"/>
              <a:t>DPG/I Foundations</a:t>
            </a:r>
          </a:p>
        </p:txBody>
      </p:sp>
      <p:sp>
        <p:nvSpPr>
          <p:cNvPr id="8" name="TextBox 7">
            <a:extLst>
              <a:ext uri="{FF2B5EF4-FFF2-40B4-BE49-F238E27FC236}">
                <a16:creationId xmlns:a16="http://schemas.microsoft.com/office/drawing/2014/main" id="{48A410B8-BF78-2C1E-177B-AB1D335AECE7}"/>
              </a:ext>
            </a:extLst>
          </p:cNvPr>
          <p:cNvSpPr txBox="1"/>
          <p:nvPr/>
        </p:nvSpPr>
        <p:spPr>
          <a:xfrm>
            <a:off x="10412223" y="2525933"/>
            <a:ext cx="1686678" cy="461665"/>
          </a:xfrm>
          <a:prstGeom prst="rect">
            <a:avLst/>
          </a:prstGeom>
          <a:noFill/>
        </p:spPr>
        <p:txBody>
          <a:bodyPr wrap="square" rtlCol="0">
            <a:spAutoFit/>
          </a:bodyPr>
          <a:lstStyle/>
          <a:p>
            <a:pPr algn="r"/>
            <a:r>
              <a:rPr lang="en-GB" sz="1200" dirty="0"/>
              <a:t>COMESA Clearing House</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TotalTime>
  <Words>2792</Words>
  <Application>Microsoft Office PowerPoint</Application>
  <PresentationFormat>Widescreen</PresentationFormat>
  <Paragraphs>589</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Calibri</vt:lpstr>
      <vt:lpstr>Nunito SemiBold</vt:lpstr>
      <vt:lpstr>Open Sans</vt:lpstr>
      <vt:lpstr>Montserrat</vt:lpstr>
      <vt:lpstr>Roboto</vt:lpstr>
      <vt:lpstr>Gill Sans MT</vt:lpstr>
      <vt:lpstr>Gill Sans</vt:lpstr>
      <vt:lpstr>Wingdings</vt:lpstr>
      <vt:lpstr>Arial</vt:lpstr>
      <vt:lpstr>Office Theme</vt:lpstr>
      <vt:lpstr>PowerPoint Presentation</vt:lpstr>
      <vt:lpstr>PowerPoint Presentation</vt:lpstr>
      <vt:lpstr>PowerPoint Presentation</vt:lpstr>
      <vt:lpstr>Journey - Phased Approach</vt:lpstr>
      <vt:lpstr>DRPP Soft Launch Configuration</vt:lpstr>
      <vt:lpstr>PowerPoint Presentation</vt:lpstr>
      <vt:lpstr>Success Factors</vt:lpstr>
      <vt:lpstr>Regulatory Support</vt:lpstr>
      <vt:lpstr>Ecosystem Collaboration</vt:lpstr>
      <vt:lpstr>Local Currency Algorithm</vt:lpstr>
      <vt:lpstr>How an Instant DRPP Works End-to-End</vt:lpstr>
      <vt:lpstr>Rapid Go To Market</vt:lpstr>
      <vt:lpstr>Value Proposition </vt:lpstr>
      <vt:lpstr>Proposed Cost Structure</vt:lpstr>
      <vt:lpstr>Video Demos</vt:lpstr>
      <vt:lpstr>DRPP Vision</vt:lpstr>
      <vt:lpstr>PowerPoint Presentation</vt:lpstr>
      <vt:lpstr>COMESA Region</vt:lpstr>
      <vt:lpstr>PowerPoint Presentation</vt:lpstr>
      <vt:lpstr>Citizen Pays. The target is that the consumer (citizen or merchant) pays &lt; 3% of the principle in costs</vt:lpstr>
      <vt:lpstr>DRPP Status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Marianne Nzioki</dc:creator>
  <cp:lastModifiedBy>Warren Carew</cp:lastModifiedBy>
  <cp:revision>11</cp:revision>
  <dcterms:created xsi:type="dcterms:W3CDTF">2020-07-22T08:57:00Z</dcterms:created>
  <dcterms:modified xsi:type="dcterms:W3CDTF">2025-04-14T04:54:45Z</dcterms:modified>
</cp:coreProperties>
</file>